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88" r:id="rId2"/>
    <p:sldId id="279" r:id="rId3"/>
    <p:sldId id="289" r:id="rId4"/>
    <p:sldId id="280" r:id="rId5"/>
    <p:sldId id="290" r:id="rId6"/>
    <p:sldId id="266" r:id="rId7"/>
    <p:sldId id="265" r:id="rId8"/>
    <p:sldId id="286" r:id="rId9"/>
    <p:sldId id="292" r:id="rId10"/>
    <p:sldId id="294" r:id="rId11"/>
    <p:sldId id="291" r:id="rId12"/>
    <p:sldId id="295" r:id="rId13"/>
    <p:sldId id="296" r:id="rId14"/>
    <p:sldId id="297" r:id="rId15"/>
    <p:sldId id="298" r:id="rId16"/>
    <p:sldId id="299" r:id="rId17"/>
    <p:sldId id="301" r:id="rId18"/>
    <p:sldId id="302" r:id="rId19"/>
    <p:sldId id="300" r:id="rId20"/>
    <p:sldId id="303" r:id="rId21"/>
    <p:sldId id="304" r:id="rId22"/>
    <p:sldId id="305" r:id="rId23"/>
    <p:sldId id="306" r:id="rId24"/>
    <p:sldId id="284" r:id="rId25"/>
    <p:sldId id="285" r:id="rId26"/>
    <p:sldId id="276" r:id="rId27"/>
    <p:sldId id="278" r:id="rId28"/>
    <p:sldId id="277" r:id="rId29"/>
    <p:sldId id="259" r:id="rId30"/>
    <p:sldId id="260" r:id="rId31"/>
    <p:sldId id="261" r:id="rId32"/>
    <p:sldId id="262" r:id="rId33"/>
    <p:sldId id="263" r:id="rId34"/>
    <p:sldId id="257" r:id="rId35"/>
    <p:sldId id="264" r:id="rId36"/>
    <p:sldId id="283" r:id="rId37"/>
    <p:sldId id="269" r:id="rId38"/>
    <p:sldId id="281" r:id="rId39"/>
    <p:sldId id="267" r:id="rId40"/>
    <p:sldId id="268" r:id="rId41"/>
    <p:sldId id="282" r:id="rId42"/>
    <p:sldId id="273" r:id="rId43"/>
    <p:sldId id="272" r:id="rId44"/>
    <p:sldId id="274" r:id="rId45"/>
    <p:sldId id="270" r:id="rId46"/>
    <p:sldId id="27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08"/>
    <p:restoredTop sz="94670"/>
  </p:normalViewPr>
  <p:slideViewPr>
    <p:cSldViewPr snapToGrid="0" snapToObjects="1">
      <p:cViewPr varScale="1">
        <p:scale>
          <a:sx n="157" d="100"/>
          <a:sy n="157" d="100"/>
        </p:scale>
        <p:origin x="760"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A6FE24-293A-1A47-B7B1-1D97180844A5}" type="datetimeFigureOut">
              <a:rPr lang="en-US" smtClean="0"/>
              <a:t>6/22/21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0EC1F-AE40-A54E-8C8A-D6A2A800CEF8}" type="slidenum">
              <a:rPr lang="en-US" smtClean="0"/>
              <a:t>‹#›</a:t>
            </a:fld>
            <a:endParaRPr lang="en-US"/>
          </a:p>
        </p:txBody>
      </p:sp>
    </p:spTree>
    <p:extLst>
      <p:ext uri="{BB962C8B-B14F-4D97-AF65-F5344CB8AC3E}">
        <p14:creationId xmlns:p14="http://schemas.microsoft.com/office/powerpoint/2010/main" val="485110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a:t>
            </a:fld>
            <a:endParaRPr lang="en-US"/>
          </a:p>
        </p:txBody>
      </p:sp>
    </p:spTree>
    <p:extLst>
      <p:ext uri="{BB962C8B-B14F-4D97-AF65-F5344CB8AC3E}">
        <p14:creationId xmlns:p14="http://schemas.microsoft.com/office/powerpoint/2010/main" val="48478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24</a:t>
            </a:fld>
            <a:endParaRPr lang="en-US"/>
          </a:p>
        </p:txBody>
      </p:sp>
    </p:spTree>
    <p:extLst>
      <p:ext uri="{BB962C8B-B14F-4D97-AF65-F5344CB8AC3E}">
        <p14:creationId xmlns:p14="http://schemas.microsoft.com/office/powerpoint/2010/main" val="3074930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Confirmation bias - </a:t>
            </a:r>
          </a:p>
        </p:txBody>
      </p:sp>
      <p:sp>
        <p:nvSpPr>
          <p:cNvPr id="4" name="Slide Number Placeholder 3"/>
          <p:cNvSpPr>
            <a:spLocks noGrp="1"/>
          </p:cNvSpPr>
          <p:nvPr>
            <p:ph type="sldNum" sz="quarter" idx="5"/>
          </p:nvPr>
        </p:nvSpPr>
        <p:spPr/>
        <p:txBody>
          <a:bodyPr/>
          <a:lstStyle/>
          <a:p>
            <a:fld id="{7270EC1F-AE40-A54E-8C8A-D6A2A800CEF8}" type="slidenum">
              <a:rPr lang="en-US" smtClean="0"/>
              <a:t>26</a:t>
            </a:fld>
            <a:endParaRPr lang="en-US"/>
          </a:p>
        </p:txBody>
      </p:sp>
    </p:spTree>
    <p:extLst>
      <p:ext uri="{BB962C8B-B14F-4D97-AF65-F5344CB8AC3E}">
        <p14:creationId xmlns:p14="http://schemas.microsoft.com/office/powerpoint/2010/main" val="13554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sigma scary –figure for </a:t>
            </a:r>
            <a:r>
              <a:rPr lang="en-US" dirty="0" err="1"/>
              <a:t>gratident</a:t>
            </a:r>
            <a:r>
              <a:rPr lang="en-US" dirty="0"/>
              <a:t> decent</a:t>
            </a:r>
          </a:p>
        </p:txBody>
      </p:sp>
      <p:sp>
        <p:nvSpPr>
          <p:cNvPr id="4" name="Slide Number Placeholder 3"/>
          <p:cNvSpPr>
            <a:spLocks noGrp="1"/>
          </p:cNvSpPr>
          <p:nvPr>
            <p:ph type="sldNum" sz="quarter" idx="5"/>
          </p:nvPr>
        </p:nvSpPr>
        <p:spPr/>
        <p:txBody>
          <a:bodyPr/>
          <a:lstStyle/>
          <a:p>
            <a:fld id="{7270EC1F-AE40-A54E-8C8A-D6A2A800CEF8}" type="slidenum">
              <a:rPr lang="en-US" smtClean="0"/>
              <a:t>39</a:t>
            </a:fld>
            <a:endParaRPr lang="en-US"/>
          </a:p>
        </p:txBody>
      </p:sp>
    </p:spTree>
    <p:extLst>
      <p:ext uri="{BB962C8B-B14F-4D97-AF65-F5344CB8AC3E}">
        <p14:creationId xmlns:p14="http://schemas.microsoft.com/office/powerpoint/2010/main" val="1319020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GP3 – NPL examples</a:t>
            </a:r>
          </a:p>
        </p:txBody>
      </p:sp>
      <p:sp>
        <p:nvSpPr>
          <p:cNvPr id="4" name="Slide Number Placeholder 3"/>
          <p:cNvSpPr>
            <a:spLocks noGrp="1"/>
          </p:cNvSpPr>
          <p:nvPr>
            <p:ph type="sldNum" sz="quarter" idx="5"/>
          </p:nvPr>
        </p:nvSpPr>
        <p:spPr/>
        <p:txBody>
          <a:bodyPr/>
          <a:lstStyle/>
          <a:p>
            <a:fld id="{7270EC1F-AE40-A54E-8C8A-D6A2A800CEF8}" type="slidenum">
              <a:rPr lang="en-US" smtClean="0"/>
              <a:t>42</a:t>
            </a:fld>
            <a:endParaRPr lang="en-US"/>
          </a:p>
        </p:txBody>
      </p:sp>
    </p:spTree>
    <p:extLst>
      <p:ext uri="{BB962C8B-B14F-4D97-AF65-F5344CB8AC3E}">
        <p14:creationId xmlns:p14="http://schemas.microsoft.com/office/powerpoint/2010/main" val="4081882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fakes and spoofing</a:t>
            </a:r>
          </a:p>
        </p:txBody>
      </p:sp>
      <p:sp>
        <p:nvSpPr>
          <p:cNvPr id="4" name="Slide Number Placeholder 3"/>
          <p:cNvSpPr>
            <a:spLocks noGrp="1"/>
          </p:cNvSpPr>
          <p:nvPr>
            <p:ph type="sldNum" sz="quarter" idx="5"/>
          </p:nvPr>
        </p:nvSpPr>
        <p:spPr/>
        <p:txBody>
          <a:bodyPr/>
          <a:lstStyle/>
          <a:p>
            <a:fld id="{7270EC1F-AE40-A54E-8C8A-D6A2A800CEF8}" type="slidenum">
              <a:rPr lang="en-US" smtClean="0"/>
              <a:t>45</a:t>
            </a:fld>
            <a:endParaRPr lang="en-US"/>
          </a:p>
        </p:txBody>
      </p:sp>
    </p:spTree>
    <p:extLst>
      <p:ext uri="{BB962C8B-B14F-4D97-AF65-F5344CB8AC3E}">
        <p14:creationId xmlns:p14="http://schemas.microsoft.com/office/powerpoint/2010/main" val="1604758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Bite sized </a:t>
            </a:r>
          </a:p>
        </p:txBody>
      </p:sp>
      <p:sp>
        <p:nvSpPr>
          <p:cNvPr id="4" name="Slide Number Placeholder 3"/>
          <p:cNvSpPr>
            <a:spLocks noGrp="1"/>
          </p:cNvSpPr>
          <p:nvPr>
            <p:ph type="sldNum" sz="quarter" idx="5"/>
          </p:nvPr>
        </p:nvSpPr>
        <p:spPr/>
        <p:txBody>
          <a:bodyPr/>
          <a:lstStyle/>
          <a:p>
            <a:fld id="{7270EC1F-AE40-A54E-8C8A-D6A2A800CEF8}" type="slidenum">
              <a:rPr lang="en-US" smtClean="0"/>
              <a:t>46</a:t>
            </a:fld>
            <a:endParaRPr lang="en-US"/>
          </a:p>
        </p:txBody>
      </p:sp>
    </p:spTree>
    <p:extLst>
      <p:ext uri="{BB962C8B-B14F-4D97-AF65-F5344CB8AC3E}">
        <p14:creationId xmlns:p14="http://schemas.microsoft.com/office/powerpoint/2010/main" val="266448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3</a:t>
            </a:fld>
            <a:endParaRPr lang="en-US"/>
          </a:p>
        </p:txBody>
      </p:sp>
    </p:spTree>
    <p:extLst>
      <p:ext uri="{BB962C8B-B14F-4D97-AF65-F5344CB8AC3E}">
        <p14:creationId xmlns:p14="http://schemas.microsoft.com/office/powerpoint/2010/main" val="270189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4</a:t>
            </a:fld>
            <a:endParaRPr lang="en-US"/>
          </a:p>
        </p:txBody>
      </p:sp>
    </p:spTree>
    <p:extLst>
      <p:ext uri="{BB962C8B-B14F-4D97-AF65-F5344CB8AC3E}">
        <p14:creationId xmlns:p14="http://schemas.microsoft.com/office/powerpoint/2010/main" val="371347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7</a:t>
            </a:fld>
            <a:endParaRPr lang="en-US"/>
          </a:p>
        </p:txBody>
      </p:sp>
    </p:spTree>
    <p:extLst>
      <p:ext uri="{BB962C8B-B14F-4D97-AF65-F5344CB8AC3E}">
        <p14:creationId xmlns:p14="http://schemas.microsoft.com/office/powerpoint/2010/main" val="98853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19</a:t>
            </a:fld>
            <a:endParaRPr lang="en-US"/>
          </a:p>
        </p:txBody>
      </p:sp>
    </p:spTree>
    <p:extLst>
      <p:ext uri="{BB962C8B-B14F-4D97-AF65-F5344CB8AC3E}">
        <p14:creationId xmlns:p14="http://schemas.microsoft.com/office/powerpoint/2010/main" val="295763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20</a:t>
            </a:fld>
            <a:endParaRPr lang="en-US"/>
          </a:p>
        </p:txBody>
      </p:sp>
    </p:spTree>
    <p:extLst>
      <p:ext uri="{BB962C8B-B14F-4D97-AF65-F5344CB8AC3E}">
        <p14:creationId xmlns:p14="http://schemas.microsoft.com/office/powerpoint/2010/main" val="284573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21</a:t>
            </a:fld>
            <a:endParaRPr lang="en-US"/>
          </a:p>
        </p:txBody>
      </p:sp>
    </p:spTree>
    <p:extLst>
      <p:ext uri="{BB962C8B-B14F-4D97-AF65-F5344CB8AC3E}">
        <p14:creationId xmlns:p14="http://schemas.microsoft.com/office/powerpoint/2010/main" val="634253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22</a:t>
            </a:fld>
            <a:endParaRPr lang="en-US"/>
          </a:p>
        </p:txBody>
      </p:sp>
    </p:spTree>
    <p:extLst>
      <p:ext uri="{BB962C8B-B14F-4D97-AF65-F5344CB8AC3E}">
        <p14:creationId xmlns:p14="http://schemas.microsoft.com/office/powerpoint/2010/main" val="317014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23</a:t>
            </a:fld>
            <a:endParaRPr lang="en-US"/>
          </a:p>
        </p:txBody>
      </p:sp>
    </p:spTree>
    <p:extLst>
      <p:ext uri="{BB962C8B-B14F-4D97-AF65-F5344CB8AC3E}">
        <p14:creationId xmlns:p14="http://schemas.microsoft.com/office/powerpoint/2010/main" val="2807128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DEB4-968C-1243-B4B3-868C1B56FD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9A86A-D438-974F-98BB-6A149164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76E0B-B873-594D-8026-B4055524C1C8}"/>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5" name="Footer Placeholder 4">
            <a:extLst>
              <a:ext uri="{FF2B5EF4-FFF2-40B4-BE49-F238E27FC236}">
                <a16:creationId xmlns:a16="http://schemas.microsoft.com/office/drawing/2014/main" id="{C14CCF43-5559-0440-81A6-A6EFCDF63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3A93-D999-1148-80B2-CF922F9EF647}"/>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2804618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8B61-CC4C-4E42-920D-F5A2B6905B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EEFC3E-FD76-0847-AEE1-3BBD9F2FBD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DFAD5-CF71-4B41-9B1D-CAE7AC537B2D}"/>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5" name="Footer Placeholder 4">
            <a:extLst>
              <a:ext uri="{FF2B5EF4-FFF2-40B4-BE49-F238E27FC236}">
                <a16:creationId xmlns:a16="http://schemas.microsoft.com/office/drawing/2014/main" id="{0C83C7F5-C37F-4143-A34E-3193B9D9B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09D70-5851-7D41-950A-BB4D261D0883}"/>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31521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F102C8-D1C5-034B-AC56-247C67A14F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45CE1B-2794-CC4F-B14D-E6BF3C94E1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29A3A-5A1F-354B-BF69-38BC12341F60}"/>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5" name="Footer Placeholder 4">
            <a:extLst>
              <a:ext uri="{FF2B5EF4-FFF2-40B4-BE49-F238E27FC236}">
                <a16:creationId xmlns:a16="http://schemas.microsoft.com/office/drawing/2014/main" id="{82CD9FD3-7F77-8D43-9A5D-873313FC5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7BFCA-04FB-284B-8BA9-056F5EC4958A}"/>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87363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824-A199-0640-8EBF-775439C29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BD3354-3A7B-8244-BA11-15FAB19B6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3F33C-146C-9D44-87F5-427B52C56647}"/>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5" name="Footer Placeholder 4">
            <a:extLst>
              <a:ext uri="{FF2B5EF4-FFF2-40B4-BE49-F238E27FC236}">
                <a16:creationId xmlns:a16="http://schemas.microsoft.com/office/drawing/2014/main" id="{763AD9DE-8FB4-004B-8879-04FFF1BC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2AAEF-B27A-114A-8EC7-F1F2DB91420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497363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AA22-0C14-2C4C-82E4-42B055B75C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930CDB-EEEF-7746-AA00-F41D8F100A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44F58-3BB3-3946-BAE0-142C14BC8CC0}"/>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5" name="Footer Placeholder 4">
            <a:extLst>
              <a:ext uri="{FF2B5EF4-FFF2-40B4-BE49-F238E27FC236}">
                <a16:creationId xmlns:a16="http://schemas.microsoft.com/office/drawing/2014/main" id="{D6464012-EF2D-B74B-B786-CEC45311D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D4369-61B8-FF44-851D-624567F43200}"/>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465337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68F6-8A6C-EF40-90BE-0D4F641383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C5B3D4-8CB0-3942-A388-DD89C1DCAA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11FB5A-7571-294D-853C-DF48EF7A57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8C75EA-B62C-1547-9ED9-3E1CB9B72A4E}"/>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6" name="Footer Placeholder 5">
            <a:extLst>
              <a:ext uri="{FF2B5EF4-FFF2-40B4-BE49-F238E27FC236}">
                <a16:creationId xmlns:a16="http://schemas.microsoft.com/office/drawing/2014/main" id="{CC05E22C-C52F-8747-8C82-43DF65BE1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3A685-32A2-2246-ADBB-47BDAB8AA6E0}"/>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97953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953A-F117-CE42-B927-EC67F04962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9B7734-DB14-BF45-8197-88D84E7664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209179-EAE3-C545-9BC5-CE95E53615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E6E64E-91EF-1945-86CD-F5A60BAF5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361E0-20C8-2C46-ACAA-9AD4B66505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FA348-4D03-B44F-8093-C859278E1187}"/>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8" name="Footer Placeholder 7">
            <a:extLst>
              <a:ext uri="{FF2B5EF4-FFF2-40B4-BE49-F238E27FC236}">
                <a16:creationId xmlns:a16="http://schemas.microsoft.com/office/drawing/2014/main" id="{CD278C3D-BAE4-0045-93FE-B92547CAF9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81F66-B5FA-264C-B691-E620B237D4B6}"/>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60892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8564-E2A3-694A-B36B-153276261E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A78BBE-FC82-3D49-8B69-C5926A29E8F8}"/>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4" name="Footer Placeholder 3">
            <a:extLst>
              <a:ext uri="{FF2B5EF4-FFF2-40B4-BE49-F238E27FC236}">
                <a16:creationId xmlns:a16="http://schemas.microsoft.com/office/drawing/2014/main" id="{ADDB4665-EB3D-3143-8A94-2E452B06C0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0896C1-56B9-D745-90FF-D7B8040B2A1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26567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9A4B4E-F6A6-8A43-9F33-200E497FBE99}"/>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3" name="Footer Placeholder 2">
            <a:extLst>
              <a:ext uri="{FF2B5EF4-FFF2-40B4-BE49-F238E27FC236}">
                <a16:creationId xmlns:a16="http://schemas.microsoft.com/office/drawing/2014/main" id="{A660226A-54DE-524B-B3A4-13A42FDF7B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EEC2CA-FA3A-784B-A69C-0FD9E11B0C1B}"/>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81617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C848-0E44-0743-8A05-418A40F56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AAAEA0-825D-A542-9C88-1A07E0AC13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70EF80-2EF4-2B4D-BA5D-10B2277D0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DAD40-96F1-BD47-84FC-83A5C5975E3A}"/>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6" name="Footer Placeholder 5">
            <a:extLst>
              <a:ext uri="{FF2B5EF4-FFF2-40B4-BE49-F238E27FC236}">
                <a16:creationId xmlns:a16="http://schemas.microsoft.com/office/drawing/2014/main" id="{69CFDF0D-FFE1-C34E-907C-5ED9A7D6D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2DF51-F39B-E946-9201-A178EE2D7791}"/>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282632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1549-0418-8749-8F8B-674AA6F45E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613EE3-EC54-ED44-8773-BAC3F2B1B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5277E3-500B-5E4C-AA6C-256251D69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BBCC2-3623-6E42-8D8B-3A44F6214535}"/>
              </a:ext>
            </a:extLst>
          </p:cNvPr>
          <p:cNvSpPr>
            <a:spLocks noGrp="1"/>
          </p:cNvSpPr>
          <p:nvPr>
            <p:ph type="dt" sz="half" idx="10"/>
          </p:nvPr>
        </p:nvSpPr>
        <p:spPr/>
        <p:txBody>
          <a:bodyPr/>
          <a:lstStyle/>
          <a:p>
            <a:fld id="{408C7764-FFD6-CA49-A27D-008EEAE024F2}" type="datetimeFigureOut">
              <a:rPr lang="en-US" smtClean="0"/>
              <a:t>6/22/21</a:t>
            </a:fld>
            <a:endParaRPr lang="en-US"/>
          </a:p>
        </p:txBody>
      </p:sp>
      <p:sp>
        <p:nvSpPr>
          <p:cNvPr id="6" name="Footer Placeholder 5">
            <a:extLst>
              <a:ext uri="{FF2B5EF4-FFF2-40B4-BE49-F238E27FC236}">
                <a16:creationId xmlns:a16="http://schemas.microsoft.com/office/drawing/2014/main" id="{5344F965-7A24-6F49-9B2A-4D03C4CCC1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4CF9F-D025-9A40-B8E3-72E8AAF888D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1106400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6A8ADC-1979-074C-9249-7774C1AE34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10350A-7722-5443-9DEF-B70710F4F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4F79E-DFB0-3C42-9ED2-83A9881C9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C7764-FFD6-CA49-A27D-008EEAE024F2}" type="datetimeFigureOut">
              <a:rPr lang="en-US" smtClean="0"/>
              <a:t>6/22/21</a:t>
            </a:fld>
            <a:endParaRPr lang="en-US"/>
          </a:p>
        </p:txBody>
      </p:sp>
      <p:sp>
        <p:nvSpPr>
          <p:cNvPr id="5" name="Footer Placeholder 4">
            <a:extLst>
              <a:ext uri="{FF2B5EF4-FFF2-40B4-BE49-F238E27FC236}">
                <a16:creationId xmlns:a16="http://schemas.microsoft.com/office/drawing/2014/main" id="{30BB271F-747B-0D40-BA17-12937DDB5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10F84-DEA8-584D-A705-4A5E8F9EAE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D8180-59EC-CF47-89DD-E169AA63C024}" type="slidenum">
              <a:rPr lang="en-US" smtClean="0"/>
              <a:t>‹#›</a:t>
            </a:fld>
            <a:endParaRPr lang="en-US"/>
          </a:p>
        </p:txBody>
      </p:sp>
    </p:spTree>
    <p:extLst>
      <p:ext uri="{BB962C8B-B14F-4D97-AF65-F5344CB8AC3E}">
        <p14:creationId xmlns:p14="http://schemas.microsoft.com/office/powerpoint/2010/main" val="3666477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youtube.com/watch?v=TF1yh5PKaqI"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rchive.ics.uci.edu/ml/datasets/Autistic+Spectrum+Disorder+Screening+Data+for+Childre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6F4E-FE2A-AD46-884C-893D71B2A312}"/>
              </a:ext>
            </a:extLst>
          </p:cNvPr>
          <p:cNvSpPr>
            <a:spLocks noGrp="1"/>
          </p:cNvSpPr>
          <p:nvPr>
            <p:ph type="ctrTitle"/>
          </p:nvPr>
        </p:nvSpPr>
        <p:spPr/>
        <p:txBody>
          <a:bodyPr/>
          <a:lstStyle/>
          <a:p>
            <a:r>
              <a:rPr lang="en-US" dirty="0"/>
              <a:t>ML for Biomedicine</a:t>
            </a:r>
          </a:p>
        </p:txBody>
      </p:sp>
      <p:sp>
        <p:nvSpPr>
          <p:cNvPr id="3" name="Subtitle 2">
            <a:extLst>
              <a:ext uri="{FF2B5EF4-FFF2-40B4-BE49-F238E27FC236}">
                <a16:creationId xmlns:a16="http://schemas.microsoft.com/office/drawing/2014/main" id="{0A21BAED-64C6-A047-81E6-96B0195130F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81695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5B44-247D-4741-9AE8-E0DAA3F4EEAD}"/>
              </a:ext>
            </a:extLst>
          </p:cNvPr>
          <p:cNvSpPr>
            <a:spLocks noGrp="1"/>
          </p:cNvSpPr>
          <p:nvPr>
            <p:ph type="title"/>
          </p:nvPr>
        </p:nvSpPr>
        <p:spPr/>
        <p:txBody>
          <a:bodyPr anchor="t"/>
          <a:lstStyle/>
          <a:p>
            <a:r>
              <a:rPr lang="en-US" dirty="0"/>
              <a:t>Data description distributed along with data</a:t>
            </a:r>
          </a:p>
        </p:txBody>
      </p:sp>
      <p:graphicFrame>
        <p:nvGraphicFramePr>
          <p:cNvPr id="4" name="Content Placeholder 3">
            <a:extLst>
              <a:ext uri="{FF2B5EF4-FFF2-40B4-BE49-F238E27FC236}">
                <a16:creationId xmlns:a16="http://schemas.microsoft.com/office/drawing/2014/main" id="{AC4B408B-8EEB-1640-8078-21B2934276AB}"/>
              </a:ext>
            </a:extLst>
          </p:cNvPr>
          <p:cNvGraphicFramePr>
            <a:graphicFrameLocks noGrp="1"/>
          </p:cNvGraphicFramePr>
          <p:nvPr>
            <p:ph idx="1"/>
            <p:extLst>
              <p:ext uri="{D42A27DB-BD31-4B8C-83A1-F6EECF244321}">
                <p14:modId xmlns:p14="http://schemas.microsoft.com/office/powerpoint/2010/main" val="2096071426"/>
              </p:ext>
            </p:extLst>
          </p:nvPr>
        </p:nvGraphicFramePr>
        <p:xfrm>
          <a:off x="1380703" y="1164938"/>
          <a:ext cx="9430594" cy="5478020"/>
        </p:xfrm>
        <a:graphic>
          <a:graphicData uri="http://schemas.openxmlformats.org/drawingml/2006/table">
            <a:tbl>
              <a:tblPr firstRow="1" firstCol="1" bandRow="1">
                <a:tableStyleId>{5C22544A-7EE6-4342-B048-85BDC9FD1C3A}</a:tableStyleId>
              </a:tblPr>
              <a:tblGrid>
                <a:gridCol w="2365909">
                  <a:extLst>
                    <a:ext uri="{9D8B030D-6E8A-4147-A177-3AD203B41FA5}">
                      <a16:colId xmlns:a16="http://schemas.microsoft.com/office/drawing/2014/main" val="1985828867"/>
                    </a:ext>
                  </a:extLst>
                </a:gridCol>
                <a:gridCol w="1731696">
                  <a:extLst>
                    <a:ext uri="{9D8B030D-6E8A-4147-A177-3AD203B41FA5}">
                      <a16:colId xmlns:a16="http://schemas.microsoft.com/office/drawing/2014/main" val="1227947821"/>
                    </a:ext>
                  </a:extLst>
                </a:gridCol>
                <a:gridCol w="5332989">
                  <a:extLst>
                    <a:ext uri="{9D8B030D-6E8A-4147-A177-3AD203B41FA5}">
                      <a16:colId xmlns:a16="http://schemas.microsoft.com/office/drawing/2014/main" val="716094343"/>
                    </a:ext>
                  </a:extLst>
                </a:gridCol>
              </a:tblGrid>
              <a:tr h="144855">
                <a:tc>
                  <a:txBody>
                    <a:bodyPr/>
                    <a:lstStyle/>
                    <a:p>
                      <a:pPr marL="0" marR="0" algn="just">
                        <a:lnSpc>
                          <a:spcPct val="107000"/>
                        </a:lnSpc>
                        <a:spcBef>
                          <a:spcPts val="0"/>
                        </a:spcBef>
                        <a:spcAft>
                          <a:spcPts val="0"/>
                        </a:spcAft>
                      </a:pPr>
                      <a:r>
                        <a:rPr lang="en-NZ" sz="1200">
                          <a:effectLst/>
                        </a:rPr>
                        <a:t>Attribute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Type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Description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37671068"/>
                  </a:ext>
                </a:extLst>
              </a:tr>
              <a:tr h="144855">
                <a:tc>
                  <a:txBody>
                    <a:bodyPr/>
                    <a:lstStyle/>
                    <a:p>
                      <a:pPr marL="0" marR="0" algn="just">
                        <a:lnSpc>
                          <a:spcPct val="107000"/>
                        </a:lnSpc>
                        <a:spcBef>
                          <a:spcPts val="0"/>
                        </a:spcBef>
                        <a:spcAft>
                          <a:spcPts val="0"/>
                        </a:spcAft>
                      </a:pPr>
                      <a:r>
                        <a:rPr lang="en-NZ" sz="1200">
                          <a:effectLst/>
                        </a:rPr>
                        <a:t>Age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Number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years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74711917"/>
                  </a:ext>
                </a:extLst>
              </a:tr>
              <a:tr h="144855">
                <a:tc>
                  <a:txBody>
                    <a:bodyPr/>
                    <a:lstStyle/>
                    <a:p>
                      <a:pPr marL="0" marR="0" algn="just">
                        <a:lnSpc>
                          <a:spcPct val="107000"/>
                        </a:lnSpc>
                        <a:spcBef>
                          <a:spcPts val="0"/>
                        </a:spcBef>
                        <a:spcAft>
                          <a:spcPts val="0"/>
                        </a:spcAft>
                      </a:pPr>
                      <a:r>
                        <a:rPr lang="en-NZ" sz="1200">
                          <a:effectLst/>
                        </a:rPr>
                        <a:t>Gender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Male or Female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86118093"/>
                  </a:ext>
                </a:extLst>
              </a:tr>
              <a:tr h="144855">
                <a:tc>
                  <a:txBody>
                    <a:bodyPr/>
                    <a:lstStyle/>
                    <a:p>
                      <a:pPr marL="0" marR="0" algn="just">
                        <a:lnSpc>
                          <a:spcPct val="107000"/>
                        </a:lnSpc>
                        <a:spcBef>
                          <a:spcPts val="0"/>
                        </a:spcBef>
                        <a:spcAft>
                          <a:spcPts val="0"/>
                        </a:spcAft>
                      </a:pPr>
                      <a:r>
                        <a:rPr lang="en-NZ" sz="1200">
                          <a:effectLst/>
                        </a:rPr>
                        <a:t>Ethnicity</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List of common ethnicities in text format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1902982"/>
                  </a:ext>
                </a:extLst>
              </a:tr>
              <a:tr h="144855">
                <a:tc>
                  <a:txBody>
                    <a:bodyPr/>
                    <a:lstStyle/>
                    <a:p>
                      <a:pPr marL="0" marR="0" algn="just">
                        <a:lnSpc>
                          <a:spcPct val="107000"/>
                        </a:lnSpc>
                        <a:spcBef>
                          <a:spcPts val="0"/>
                        </a:spcBef>
                        <a:spcAft>
                          <a:spcPts val="0"/>
                        </a:spcAft>
                      </a:pPr>
                      <a:r>
                        <a:rPr lang="en-NZ" sz="1200">
                          <a:effectLst/>
                        </a:rPr>
                        <a:t>Born with jaundice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Whether the case was born with jaundice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69292249"/>
                  </a:ext>
                </a:extLst>
              </a:tr>
              <a:tr h="144855">
                <a:tc>
                  <a:txBody>
                    <a:bodyPr/>
                    <a:lstStyle/>
                    <a:p>
                      <a:pPr marL="0" marR="0" algn="just">
                        <a:lnSpc>
                          <a:spcPct val="107000"/>
                        </a:lnSpc>
                        <a:spcBef>
                          <a:spcPts val="0"/>
                        </a:spcBef>
                        <a:spcAft>
                          <a:spcPts val="0"/>
                        </a:spcAft>
                      </a:pPr>
                      <a:r>
                        <a:rPr lang="en-NZ" sz="1200">
                          <a:effectLst/>
                        </a:rPr>
                        <a:t>Family member with PDD</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Whether any immediate family member has a PDD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39343742"/>
                  </a:ext>
                </a:extLst>
              </a:tr>
              <a:tr h="144855">
                <a:tc>
                  <a:txBody>
                    <a:bodyPr/>
                    <a:lstStyle/>
                    <a:p>
                      <a:pPr marL="0" marR="0" algn="just">
                        <a:lnSpc>
                          <a:spcPct val="107000"/>
                        </a:lnSpc>
                        <a:spcBef>
                          <a:spcPts val="0"/>
                        </a:spcBef>
                        <a:spcAft>
                          <a:spcPts val="0"/>
                        </a:spcAft>
                      </a:pPr>
                      <a:r>
                        <a:rPr lang="en-NZ" sz="1200">
                          <a:effectLst/>
                        </a:rPr>
                        <a:t>Who is completing the test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Parent, self, caregiver, medical staff, clinician ,etc.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86509815"/>
                  </a:ext>
                </a:extLst>
              </a:tr>
              <a:tr h="144855">
                <a:tc>
                  <a:txBody>
                    <a:bodyPr/>
                    <a:lstStyle/>
                    <a:p>
                      <a:pPr marL="0" marR="0" algn="just">
                        <a:lnSpc>
                          <a:spcPct val="107000"/>
                        </a:lnSpc>
                        <a:spcBef>
                          <a:spcPts val="0"/>
                        </a:spcBef>
                        <a:spcAft>
                          <a:spcPts val="0"/>
                        </a:spcAft>
                      </a:pPr>
                      <a:r>
                        <a:rPr lang="en-NZ" sz="1200">
                          <a:effectLst/>
                        </a:rPr>
                        <a:t>Country of residence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List of countries in text format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52089317"/>
                  </a:ext>
                </a:extLst>
              </a:tr>
              <a:tr h="144855">
                <a:tc>
                  <a:txBody>
                    <a:bodyPr/>
                    <a:lstStyle/>
                    <a:p>
                      <a:pPr marL="0" marR="0" algn="just">
                        <a:lnSpc>
                          <a:spcPct val="107000"/>
                        </a:lnSpc>
                        <a:spcBef>
                          <a:spcPts val="0"/>
                        </a:spcBef>
                        <a:spcAft>
                          <a:spcPts val="0"/>
                        </a:spcAft>
                      </a:pPr>
                      <a:r>
                        <a:rPr lang="en-NZ" sz="1200">
                          <a:effectLst/>
                        </a:rPr>
                        <a:t>Used the screening app before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Whether the user has used a screening app</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62559443"/>
                  </a:ext>
                </a:extLst>
              </a:tr>
              <a:tr h="296424">
                <a:tc>
                  <a:txBody>
                    <a:bodyPr/>
                    <a:lstStyle/>
                    <a:p>
                      <a:pPr marL="0" marR="0" algn="just">
                        <a:lnSpc>
                          <a:spcPct val="107000"/>
                        </a:lnSpc>
                        <a:spcBef>
                          <a:spcPts val="0"/>
                        </a:spcBef>
                        <a:spcAft>
                          <a:spcPts val="0"/>
                        </a:spcAft>
                      </a:pPr>
                      <a:r>
                        <a:rPr lang="en-NZ" sz="1200">
                          <a:effectLst/>
                        </a:rPr>
                        <a:t>Screening Method Type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Integer (0,1,2,3)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type of screening methods chosen based on age category (0=toddler, 1=child, 2= adolescent, 3= adult)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91617364"/>
                  </a:ext>
                </a:extLst>
              </a:tr>
              <a:tr h="296424">
                <a:tc>
                  <a:txBody>
                    <a:bodyPr/>
                    <a:lstStyle/>
                    <a:p>
                      <a:pPr marL="0" marR="0" algn="just">
                        <a:lnSpc>
                          <a:spcPct val="107000"/>
                        </a:lnSpc>
                        <a:spcBef>
                          <a:spcPts val="0"/>
                        </a:spcBef>
                        <a:spcAft>
                          <a:spcPts val="0"/>
                        </a:spcAft>
                      </a:pPr>
                      <a:r>
                        <a:rPr lang="en-NZ" sz="1200">
                          <a:effectLst/>
                        </a:rPr>
                        <a:t>Question 1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Binary (0, 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3450615"/>
                  </a:ext>
                </a:extLst>
              </a:tr>
              <a:tr h="296424">
                <a:tc>
                  <a:txBody>
                    <a:bodyPr/>
                    <a:lstStyle/>
                    <a:p>
                      <a:pPr marL="0" marR="0" algn="just">
                        <a:lnSpc>
                          <a:spcPct val="107000"/>
                        </a:lnSpc>
                        <a:spcBef>
                          <a:spcPts val="0"/>
                        </a:spcBef>
                        <a:spcAft>
                          <a:spcPts val="0"/>
                        </a:spcAft>
                      </a:pPr>
                      <a:r>
                        <a:rPr lang="en-NZ" sz="1200">
                          <a:effectLst/>
                        </a:rPr>
                        <a:t>Question 2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77065190"/>
                  </a:ext>
                </a:extLst>
              </a:tr>
              <a:tr h="296424">
                <a:tc>
                  <a:txBody>
                    <a:bodyPr/>
                    <a:lstStyle/>
                    <a:p>
                      <a:pPr marL="0" marR="0" algn="just">
                        <a:lnSpc>
                          <a:spcPct val="107000"/>
                        </a:lnSpc>
                        <a:spcBef>
                          <a:spcPts val="0"/>
                        </a:spcBef>
                        <a:spcAft>
                          <a:spcPts val="0"/>
                        </a:spcAft>
                      </a:pPr>
                      <a:r>
                        <a:rPr lang="en-NZ" sz="1200">
                          <a:effectLst/>
                        </a:rPr>
                        <a:t>Question 3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72535965"/>
                  </a:ext>
                </a:extLst>
              </a:tr>
              <a:tr h="296424">
                <a:tc>
                  <a:txBody>
                    <a:bodyPr/>
                    <a:lstStyle/>
                    <a:p>
                      <a:pPr marL="0" marR="0" algn="just">
                        <a:lnSpc>
                          <a:spcPct val="107000"/>
                        </a:lnSpc>
                        <a:spcBef>
                          <a:spcPts val="0"/>
                        </a:spcBef>
                        <a:spcAft>
                          <a:spcPts val="0"/>
                        </a:spcAft>
                      </a:pPr>
                      <a:r>
                        <a:rPr lang="en-NZ" sz="1200">
                          <a:effectLst/>
                        </a:rPr>
                        <a:t>Question 4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93460290"/>
                  </a:ext>
                </a:extLst>
              </a:tr>
              <a:tr h="296424">
                <a:tc>
                  <a:txBody>
                    <a:bodyPr/>
                    <a:lstStyle/>
                    <a:p>
                      <a:pPr marL="0" marR="0" algn="just">
                        <a:lnSpc>
                          <a:spcPct val="107000"/>
                        </a:lnSpc>
                        <a:spcBef>
                          <a:spcPts val="0"/>
                        </a:spcBef>
                        <a:spcAft>
                          <a:spcPts val="0"/>
                        </a:spcAft>
                      </a:pPr>
                      <a:r>
                        <a:rPr lang="en-NZ" sz="1200">
                          <a:effectLst/>
                        </a:rPr>
                        <a:t>Question 5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9755115"/>
                  </a:ext>
                </a:extLst>
              </a:tr>
              <a:tr h="296424">
                <a:tc>
                  <a:txBody>
                    <a:bodyPr/>
                    <a:lstStyle/>
                    <a:p>
                      <a:pPr marL="0" marR="0" algn="just">
                        <a:lnSpc>
                          <a:spcPct val="107000"/>
                        </a:lnSpc>
                        <a:spcBef>
                          <a:spcPts val="0"/>
                        </a:spcBef>
                        <a:spcAft>
                          <a:spcPts val="0"/>
                        </a:spcAft>
                      </a:pPr>
                      <a:r>
                        <a:rPr lang="en-NZ" sz="1200">
                          <a:effectLst/>
                        </a:rPr>
                        <a:t>Question 6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3025843"/>
                  </a:ext>
                </a:extLst>
              </a:tr>
              <a:tr h="296424">
                <a:tc>
                  <a:txBody>
                    <a:bodyPr/>
                    <a:lstStyle/>
                    <a:p>
                      <a:pPr marL="0" marR="0" algn="just">
                        <a:lnSpc>
                          <a:spcPct val="107000"/>
                        </a:lnSpc>
                        <a:spcBef>
                          <a:spcPts val="0"/>
                        </a:spcBef>
                        <a:spcAft>
                          <a:spcPts val="0"/>
                        </a:spcAft>
                      </a:pPr>
                      <a:r>
                        <a:rPr lang="en-NZ" sz="1200">
                          <a:effectLst/>
                        </a:rPr>
                        <a:t>Question 7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228164"/>
                  </a:ext>
                </a:extLst>
              </a:tr>
              <a:tr h="296424">
                <a:tc>
                  <a:txBody>
                    <a:bodyPr/>
                    <a:lstStyle/>
                    <a:p>
                      <a:pPr marL="0" marR="0" algn="just">
                        <a:lnSpc>
                          <a:spcPct val="107000"/>
                        </a:lnSpc>
                        <a:spcBef>
                          <a:spcPts val="0"/>
                        </a:spcBef>
                        <a:spcAft>
                          <a:spcPts val="0"/>
                        </a:spcAft>
                      </a:pPr>
                      <a:r>
                        <a:rPr lang="en-NZ" sz="1200">
                          <a:effectLst/>
                        </a:rPr>
                        <a:t>Question 8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answer code of the question based on the screening method used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56193531"/>
                  </a:ext>
                </a:extLst>
              </a:tr>
              <a:tr h="296424">
                <a:tc>
                  <a:txBody>
                    <a:bodyPr/>
                    <a:lstStyle/>
                    <a:p>
                      <a:pPr marL="0" marR="0" algn="just">
                        <a:lnSpc>
                          <a:spcPct val="107000"/>
                        </a:lnSpc>
                        <a:spcBef>
                          <a:spcPts val="0"/>
                        </a:spcBef>
                        <a:spcAft>
                          <a:spcPts val="0"/>
                        </a:spcAft>
                      </a:pPr>
                      <a:r>
                        <a:rPr lang="en-NZ" sz="1200">
                          <a:effectLst/>
                        </a:rPr>
                        <a:t>Question 9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83113769"/>
                  </a:ext>
                </a:extLst>
              </a:tr>
              <a:tr h="296424">
                <a:tc>
                  <a:txBody>
                    <a:bodyPr/>
                    <a:lstStyle/>
                    <a:p>
                      <a:pPr marL="0" marR="0" algn="just">
                        <a:lnSpc>
                          <a:spcPct val="107000"/>
                        </a:lnSpc>
                        <a:spcBef>
                          <a:spcPts val="0"/>
                        </a:spcBef>
                        <a:spcAft>
                          <a:spcPts val="0"/>
                        </a:spcAft>
                      </a:pPr>
                      <a:r>
                        <a:rPr lang="en-NZ" sz="1200">
                          <a:effectLst/>
                        </a:rPr>
                        <a:t>Question 10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45641838"/>
                  </a:ext>
                </a:extLst>
              </a:tr>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15014389"/>
                  </a:ext>
                </a:extLst>
              </a:tr>
            </a:tbl>
          </a:graphicData>
        </a:graphic>
      </p:graphicFrame>
    </p:spTree>
    <p:extLst>
      <p:ext uri="{BB962C8B-B14F-4D97-AF65-F5344CB8AC3E}">
        <p14:creationId xmlns:p14="http://schemas.microsoft.com/office/powerpoint/2010/main" val="4197113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388D-ABB8-5A4D-AF70-86FF38B06FA9}"/>
              </a:ext>
            </a:extLst>
          </p:cNvPr>
          <p:cNvSpPr>
            <a:spLocks noGrp="1"/>
          </p:cNvSpPr>
          <p:nvPr>
            <p:ph type="title"/>
          </p:nvPr>
        </p:nvSpPr>
        <p:spPr/>
        <p:txBody>
          <a:bodyPr anchor="t"/>
          <a:lstStyle/>
          <a:p>
            <a:r>
              <a:rPr lang="en-US" dirty="0"/>
              <a:t>Weka for EDA</a:t>
            </a:r>
          </a:p>
        </p:txBody>
      </p:sp>
      <p:pic>
        <p:nvPicPr>
          <p:cNvPr id="5" name="Content Placeholder 4">
            <a:extLst>
              <a:ext uri="{FF2B5EF4-FFF2-40B4-BE49-F238E27FC236}">
                <a16:creationId xmlns:a16="http://schemas.microsoft.com/office/drawing/2014/main" id="{F98F0583-FB8B-C34F-9E55-F6B9BF2345C3}"/>
              </a:ext>
            </a:extLst>
          </p:cNvPr>
          <p:cNvPicPr>
            <a:picLocks noGrp="1" noChangeAspect="1"/>
          </p:cNvPicPr>
          <p:nvPr>
            <p:ph idx="1"/>
          </p:nvPr>
        </p:nvPicPr>
        <p:blipFill>
          <a:blip r:embed="rId2"/>
          <a:stretch>
            <a:fillRect/>
          </a:stretch>
        </p:blipFill>
        <p:spPr>
          <a:xfrm>
            <a:off x="-136646" y="1492627"/>
            <a:ext cx="3596002" cy="2646354"/>
          </a:xfrm>
        </p:spPr>
      </p:pic>
      <p:sp>
        <p:nvSpPr>
          <p:cNvPr id="8" name="Rectangle 7">
            <a:extLst>
              <a:ext uri="{FF2B5EF4-FFF2-40B4-BE49-F238E27FC236}">
                <a16:creationId xmlns:a16="http://schemas.microsoft.com/office/drawing/2014/main" id="{24CB129F-D082-554F-82E7-2A8262312141}"/>
              </a:ext>
            </a:extLst>
          </p:cNvPr>
          <p:cNvSpPr/>
          <p:nvPr/>
        </p:nvSpPr>
        <p:spPr>
          <a:xfrm>
            <a:off x="4237134" y="478881"/>
            <a:ext cx="7747170" cy="369332"/>
          </a:xfrm>
          <a:prstGeom prst="rect">
            <a:avLst/>
          </a:prstGeom>
        </p:spPr>
        <p:txBody>
          <a:bodyPr wrap="square">
            <a:spAutoFit/>
          </a:bodyPr>
          <a:lstStyle/>
          <a:p>
            <a:r>
              <a:rPr lang="en-US" dirty="0"/>
              <a:t>Download Weka here </a:t>
            </a:r>
            <a:r>
              <a:rPr lang="en-US" dirty="0">
                <a:hlinkClick r:id="rId3"/>
              </a:rPr>
              <a:t>https://</a:t>
            </a:r>
            <a:r>
              <a:rPr lang="en-US" dirty="0" err="1">
                <a:hlinkClick r:id="rId3"/>
              </a:rPr>
              <a:t>waikato.github.io</a:t>
            </a:r>
            <a:r>
              <a:rPr lang="en-US" dirty="0">
                <a:hlinkClick r:id="rId3"/>
              </a:rPr>
              <a:t>/</a:t>
            </a:r>
            <a:r>
              <a:rPr lang="en-US" dirty="0" err="1">
                <a:hlinkClick r:id="rId3"/>
              </a:rPr>
              <a:t>weka</a:t>
            </a:r>
            <a:r>
              <a:rPr lang="en-US" dirty="0">
                <a:hlinkClick r:id="rId3"/>
              </a:rPr>
              <a:t>-wiki/</a:t>
            </a:r>
            <a:r>
              <a:rPr lang="en-US" dirty="0" err="1">
                <a:hlinkClick r:id="rId3"/>
              </a:rPr>
              <a:t>downloading_weka</a:t>
            </a:r>
            <a:r>
              <a:rPr lang="en-US" dirty="0">
                <a:hlinkClick r:id="rId3"/>
              </a:rPr>
              <a:t>/</a:t>
            </a:r>
            <a:endParaRPr lang="en-US" dirty="0"/>
          </a:p>
        </p:txBody>
      </p:sp>
      <p:cxnSp>
        <p:nvCxnSpPr>
          <p:cNvPr id="11" name="Straight Arrow Connector 10">
            <a:extLst>
              <a:ext uri="{FF2B5EF4-FFF2-40B4-BE49-F238E27FC236}">
                <a16:creationId xmlns:a16="http://schemas.microsoft.com/office/drawing/2014/main" id="{9E13B51B-F8AC-D042-8F0B-72F4540E5679}"/>
              </a:ext>
            </a:extLst>
          </p:cNvPr>
          <p:cNvCxnSpPr>
            <a:cxnSpLocks/>
          </p:cNvCxnSpPr>
          <p:nvPr/>
        </p:nvCxnSpPr>
        <p:spPr>
          <a:xfrm>
            <a:off x="1768520" y="1255644"/>
            <a:ext cx="784927" cy="106814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266FF2AF-8ABE-C24D-9872-180F0405C748}"/>
              </a:ext>
            </a:extLst>
          </p:cNvPr>
          <p:cNvSpPr txBox="1"/>
          <p:nvPr/>
        </p:nvSpPr>
        <p:spPr>
          <a:xfrm>
            <a:off x="444588" y="1070978"/>
            <a:ext cx="1386855" cy="369332"/>
          </a:xfrm>
          <a:prstGeom prst="rect">
            <a:avLst/>
          </a:prstGeom>
          <a:noFill/>
        </p:spPr>
        <p:txBody>
          <a:bodyPr wrap="none" rtlCol="0">
            <a:spAutoFit/>
          </a:bodyPr>
          <a:lstStyle/>
          <a:p>
            <a:r>
              <a:rPr lang="en-US" dirty="0"/>
              <a:t>Run explorer</a:t>
            </a:r>
          </a:p>
        </p:txBody>
      </p:sp>
      <p:sp>
        <p:nvSpPr>
          <p:cNvPr id="15" name="Rectangle 14">
            <a:extLst>
              <a:ext uri="{FF2B5EF4-FFF2-40B4-BE49-F238E27FC236}">
                <a16:creationId xmlns:a16="http://schemas.microsoft.com/office/drawing/2014/main" id="{D318B8F0-1296-0B4B-A8B5-D23EF2EE5679}"/>
              </a:ext>
            </a:extLst>
          </p:cNvPr>
          <p:cNvSpPr/>
          <p:nvPr/>
        </p:nvSpPr>
        <p:spPr>
          <a:xfrm>
            <a:off x="8152081" y="6279817"/>
            <a:ext cx="3832223" cy="523220"/>
          </a:xfrm>
          <a:prstGeom prst="rect">
            <a:avLst/>
          </a:prstGeom>
        </p:spPr>
        <p:txBody>
          <a:bodyPr wrap="square">
            <a:spAutoFit/>
          </a:bodyPr>
          <a:lstStyle/>
          <a:p>
            <a:r>
              <a:rPr lang="en-US" sz="1400" dirty="0"/>
              <a:t>Check out this great Weka tutorial by Google!</a:t>
            </a:r>
          </a:p>
          <a:p>
            <a:r>
              <a:rPr lang="en-US" sz="1400" dirty="0">
                <a:hlinkClick r:id="rId4"/>
              </a:rPr>
              <a:t>https://</a:t>
            </a:r>
            <a:r>
              <a:rPr lang="en-US" sz="1400" dirty="0" err="1">
                <a:hlinkClick r:id="rId4"/>
              </a:rPr>
              <a:t>www.youtube.com</a:t>
            </a:r>
            <a:r>
              <a:rPr lang="en-US" sz="1400" dirty="0">
                <a:hlinkClick r:id="rId4"/>
              </a:rPr>
              <a:t>/</a:t>
            </a:r>
            <a:r>
              <a:rPr lang="en-US" sz="1400" dirty="0" err="1">
                <a:hlinkClick r:id="rId4"/>
              </a:rPr>
              <a:t>watch?v</a:t>
            </a:r>
            <a:r>
              <a:rPr lang="en-US" sz="1400" dirty="0">
                <a:hlinkClick r:id="rId4"/>
              </a:rPr>
              <a:t>=TF1yh5PKaqI</a:t>
            </a:r>
            <a:endParaRPr lang="en-US" sz="1400" dirty="0"/>
          </a:p>
        </p:txBody>
      </p:sp>
      <p:pic>
        <p:nvPicPr>
          <p:cNvPr id="17" name="Picture 16">
            <a:extLst>
              <a:ext uri="{FF2B5EF4-FFF2-40B4-BE49-F238E27FC236}">
                <a16:creationId xmlns:a16="http://schemas.microsoft.com/office/drawing/2014/main" id="{462DEB5F-4969-E54C-933E-DA0352D093A2}"/>
              </a:ext>
            </a:extLst>
          </p:cNvPr>
          <p:cNvPicPr>
            <a:picLocks noChangeAspect="1"/>
          </p:cNvPicPr>
          <p:nvPr/>
        </p:nvPicPr>
        <p:blipFill>
          <a:blip r:embed="rId5"/>
          <a:stretch>
            <a:fillRect/>
          </a:stretch>
        </p:blipFill>
        <p:spPr>
          <a:xfrm>
            <a:off x="3153696" y="799193"/>
            <a:ext cx="7409187" cy="5672235"/>
          </a:xfrm>
          <a:prstGeom prst="rect">
            <a:avLst/>
          </a:prstGeom>
        </p:spPr>
      </p:pic>
      <p:sp>
        <p:nvSpPr>
          <p:cNvPr id="18" name="TextBox 17">
            <a:extLst>
              <a:ext uri="{FF2B5EF4-FFF2-40B4-BE49-F238E27FC236}">
                <a16:creationId xmlns:a16="http://schemas.microsoft.com/office/drawing/2014/main" id="{6485E5C8-6328-3541-84CE-E8CE43DFBAA1}"/>
              </a:ext>
            </a:extLst>
          </p:cNvPr>
          <p:cNvSpPr txBox="1"/>
          <p:nvPr/>
        </p:nvSpPr>
        <p:spPr>
          <a:xfrm>
            <a:off x="1258928" y="5279078"/>
            <a:ext cx="1408826" cy="923330"/>
          </a:xfrm>
          <a:prstGeom prst="rect">
            <a:avLst/>
          </a:prstGeom>
          <a:noFill/>
        </p:spPr>
        <p:txBody>
          <a:bodyPr wrap="square" rtlCol="0">
            <a:spAutoFit/>
          </a:bodyPr>
          <a:lstStyle/>
          <a:p>
            <a:r>
              <a:rPr lang="en-US" dirty="0"/>
              <a:t>Label (Class) is always the last variable</a:t>
            </a:r>
          </a:p>
        </p:txBody>
      </p:sp>
      <p:cxnSp>
        <p:nvCxnSpPr>
          <p:cNvPr id="19" name="Straight Arrow Connector 18">
            <a:extLst>
              <a:ext uri="{FF2B5EF4-FFF2-40B4-BE49-F238E27FC236}">
                <a16:creationId xmlns:a16="http://schemas.microsoft.com/office/drawing/2014/main" id="{30AFBAB9-0A64-0148-AFA9-4DF3EED3BE99}"/>
              </a:ext>
            </a:extLst>
          </p:cNvPr>
          <p:cNvCxnSpPr>
            <a:cxnSpLocks/>
            <a:stCxn id="18" idx="3"/>
          </p:cNvCxnSpPr>
          <p:nvPr/>
        </p:nvCxnSpPr>
        <p:spPr>
          <a:xfrm flipV="1">
            <a:off x="2667754" y="5279078"/>
            <a:ext cx="1068148" cy="461665"/>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093601E9-9B63-A045-A434-3C5479051A96}"/>
              </a:ext>
            </a:extLst>
          </p:cNvPr>
          <p:cNvSpPr txBox="1"/>
          <p:nvPr/>
        </p:nvSpPr>
        <p:spPr>
          <a:xfrm>
            <a:off x="10344412" y="2926896"/>
            <a:ext cx="1408826" cy="2308324"/>
          </a:xfrm>
          <a:prstGeom prst="rect">
            <a:avLst/>
          </a:prstGeom>
          <a:noFill/>
        </p:spPr>
        <p:txBody>
          <a:bodyPr wrap="square" rtlCol="0">
            <a:spAutoFit/>
          </a:bodyPr>
          <a:lstStyle/>
          <a:p>
            <a:r>
              <a:rPr lang="en-US" dirty="0"/>
              <a:t>Summarize feature (attributes) and view distribution by Label: </a:t>
            </a:r>
            <a:r>
              <a:rPr lang="en-US" dirty="0">
                <a:solidFill>
                  <a:srgbClr val="FF0000"/>
                </a:solidFill>
              </a:rPr>
              <a:t>(cases in red)</a:t>
            </a:r>
          </a:p>
          <a:p>
            <a:r>
              <a:rPr lang="en-US" dirty="0">
                <a:solidFill>
                  <a:srgbClr val="0432FF"/>
                </a:solidFill>
              </a:rPr>
              <a:t>(ctrl in blue) </a:t>
            </a:r>
          </a:p>
        </p:txBody>
      </p:sp>
    </p:spTree>
    <p:extLst>
      <p:ext uri="{BB962C8B-B14F-4D97-AF65-F5344CB8AC3E}">
        <p14:creationId xmlns:p14="http://schemas.microsoft.com/office/powerpoint/2010/main" val="3301600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pic>
        <p:nvPicPr>
          <p:cNvPr id="5" name="Picture 4">
            <a:extLst>
              <a:ext uri="{FF2B5EF4-FFF2-40B4-BE49-F238E27FC236}">
                <a16:creationId xmlns:a16="http://schemas.microsoft.com/office/drawing/2014/main" id="{38829FBB-9603-404D-AE63-CA6EAB0D42C1}"/>
              </a:ext>
            </a:extLst>
          </p:cNvPr>
          <p:cNvPicPr>
            <a:picLocks noChangeAspect="1"/>
          </p:cNvPicPr>
          <p:nvPr/>
        </p:nvPicPr>
        <p:blipFill>
          <a:blip r:embed="rId2"/>
          <a:stretch>
            <a:fillRect/>
          </a:stretch>
        </p:blipFill>
        <p:spPr>
          <a:xfrm>
            <a:off x="838200" y="1188720"/>
            <a:ext cx="7405327" cy="5669280"/>
          </a:xfrm>
          <a:prstGeom prst="rect">
            <a:avLst/>
          </a:prstGeom>
        </p:spPr>
      </p:pic>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247317"/>
          </a:xfrm>
          <a:prstGeom prst="rect">
            <a:avLst/>
          </a:prstGeom>
          <a:noFill/>
        </p:spPr>
        <p:txBody>
          <a:bodyPr wrap="square" rtlCol="0">
            <a:spAutoFit/>
          </a:bodyPr>
          <a:lstStyle/>
          <a:p>
            <a:r>
              <a:rPr lang="en-US" u="sng" dirty="0"/>
              <a:t>Let’s look at AGE</a:t>
            </a:r>
          </a:p>
          <a:p>
            <a:endParaRPr lang="en-US" u="sng" dirty="0"/>
          </a:p>
          <a:p>
            <a:pPr marL="285750" indent="-285750">
              <a:buFont typeface="Arial" panose="020B0604020202020204" pitchFamily="34" charset="0"/>
              <a:buChar char="•"/>
            </a:pPr>
            <a:r>
              <a:rPr lang="en-US" dirty="0"/>
              <a:t>Looks like there are only 8 distinct 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Age is unique.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 Age values are missing.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a:t>
            </a:r>
            <a:r>
              <a:rPr lang="en-US" dirty="0" err="1"/>
              <a:t>prevelance</a:t>
            </a:r>
            <a:r>
              <a:rPr lang="en-US" dirty="0"/>
              <a:t> of cases is 50% for all age groups.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Age groups are not normally or uniformly sampled.</a:t>
            </a:r>
          </a:p>
        </p:txBody>
      </p:sp>
    </p:spTree>
    <p:extLst>
      <p:ext uri="{BB962C8B-B14F-4D97-AF65-F5344CB8AC3E}">
        <p14:creationId xmlns:p14="http://schemas.microsoft.com/office/powerpoint/2010/main" val="3267271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2585323"/>
          </a:xfrm>
          <a:prstGeom prst="rect">
            <a:avLst/>
          </a:prstGeom>
          <a:noFill/>
        </p:spPr>
        <p:txBody>
          <a:bodyPr wrap="square" rtlCol="0">
            <a:spAutoFit/>
          </a:bodyPr>
          <a:lstStyle/>
          <a:p>
            <a:r>
              <a:rPr lang="en-US" u="sng" dirty="0"/>
              <a:t>What about gender:</a:t>
            </a:r>
          </a:p>
          <a:p>
            <a:endParaRPr lang="en-US" u="sng" dirty="0"/>
          </a:p>
          <a:p>
            <a:pPr marL="285750" indent="-285750">
              <a:buFont typeface="Arial" panose="020B0604020202020204" pitchFamily="34" charset="0"/>
              <a:buChar char="•"/>
            </a:pPr>
            <a:r>
              <a:rPr lang="en-US" dirty="0"/>
              <a:t>Twice as many Males as Females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Looks like prevalence of cases is 50% for both sexes.</a:t>
            </a:r>
          </a:p>
          <a:p>
            <a:endParaRPr lang="en-US" dirty="0"/>
          </a:p>
        </p:txBody>
      </p:sp>
      <p:pic>
        <p:nvPicPr>
          <p:cNvPr id="4" name="Picture 3">
            <a:extLst>
              <a:ext uri="{FF2B5EF4-FFF2-40B4-BE49-F238E27FC236}">
                <a16:creationId xmlns:a16="http://schemas.microsoft.com/office/drawing/2014/main" id="{74379E54-0FF4-204B-8D55-9FC38F892215}"/>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753069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693319"/>
          </a:xfrm>
          <a:prstGeom prst="rect">
            <a:avLst/>
          </a:prstGeom>
          <a:noFill/>
        </p:spPr>
        <p:txBody>
          <a:bodyPr wrap="square" rtlCol="0">
            <a:spAutoFit/>
          </a:bodyPr>
          <a:lstStyle/>
          <a:p>
            <a:r>
              <a:rPr lang="en-US" u="sng" dirty="0"/>
              <a:t>And Ethnicity:</a:t>
            </a:r>
          </a:p>
          <a:p>
            <a:endParaRPr lang="en-US" u="sng" dirty="0"/>
          </a:p>
          <a:p>
            <a:pPr marL="285750" indent="-285750">
              <a:buFont typeface="Arial" panose="020B0604020202020204" pitchFamily="34" charset="0"/>
              <a:buChar char="•"/>
            </a:pPr>
            <a:r>
              <a:rPr lang="en-US" dirty="0"/>
              <a:t>Looks like 10 ethnic groups are represented.</a:t>
            </a:r>
          </a:p>
          <a:p>
            <a:endParaRPr lang="en-US" dirty="0"/>
          </a:p>
          <a:p>
            <a:pPr marL="285750" indent="-285750">
              <a:buFont typeface="Arial" panose="020B0604020202020204" pitchFamily="34" charset="0"/>
              <a:buChar char="•"/>
            </a:pPr>
            <a:r>
              <a:rPr lang="en-US" dirty="0"/>
              <a:t>Ethnicity is unknown for 15% of patients.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patients are White.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Nearly all Hispanic patients are autistic. </a:t>
            </a:r>
          </a:p>
          <a:p>
            <a:endParaRPr lang="en-US" dirty="0"/>
          </a:p>
        </p:txBody>
      </p:sp>
      <p:pic>
        <p:nvPicPr>
          <p:cNvPr id="5" name="Picture 4">
            <a:extLst>
              <a:ext uri="{FF2B5EF4-FFF2-40B4-BE49-F238E27FC236}">
                <a16:creationId xmlns:a16="http://schemas.microsoft.com/office/drawing/2014/main" id="{1079071C-A444-1E45-A306-87D08841DDA4}"/>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3375552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416320"/>
          </a:xfrm>
          <a:prstGeom prst="rect">
            <a:avLst/>
          </a:prstGeom>
          <a:noFill/>
        </p:spPr>
        <p:txBody>
          <a:bodyPr wrap="square" rtlCol="0">
            <a:spAutoFit/>
          </a:bodyPr>
          <a:lstStyle/>
          <a:p>
            <a:r>
              <a:rPr lang="en-US" u="sng" dirty="0"/>
              <a:t>Why not, let’s look at who’s filling out the form:</a:t>
            </a:r>
          </a:p>
          <a:p>
            <a:endParaRPr lang="en-US" u="sng" dirty="0"/>
          </a:p>
          <a:p>
            <a:pPr marL="285750" indent="-285750">
              <a:buFont typeface="Arial" panose="020B0604020202020204" pitchFamily="34" charset="0"/>
              <a:buChar char="•"/>
            </a:pPr>
            <a:r>
              <a:rPr lang="en-US" dirty="0"/>
              <a:t>Luckily only 5 groups</a:t>
            </a:r>
          </a:p>
          <a:p>
            <a:endParaRPr lang="en-US" dirty="0"/>
          </a:p>
          <a:p>
            <a:pPr marL="285750" indent="-285750">
              <a:buFont typeface="Arial" panose="020B0604020202020204" pitchFamily="34" charset="0"/>
              <a:buChar char="•"/>
            </a:pPr>
            <a:r>
              <a:rPr lang="en-US" dirty="0"/>
              <a:t>Most are Parents.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Ugh… ”self” and “Self”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we don’t know who filled out 15% of the forms</a:t>
            </a:r>
          </a:p>
          <a:p>
            <a:endParaRPr lang="en-US" dirty="0"/>
          </a:p>
        </p:txBody>
      </p:sp>
      <p:pic>
        <p:nvPicPr>
          <p:cNvPr id="4" name="Picture 3">
            <a:extLst>
              <a:ext uri="{FF2B5EF4-FFF2-40B4-BE49-F238E27FC236}">
                <a16:creationId xmlns:a16="http://schemas.microsoft.com/office/drawing/2014/main" id="{D23380DF-85F7-4848-9D02-5C8103E61672}"/>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3541374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903027" y="1188720"/>
            <a:ext cx="923576" cy="43275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3A6DF185-BBBF-F74E-9AC2-D097FCD97871}"/>
              </a:ext>
            </a:extLst>
          </p:cNvPr>
          <p:cNvSpPr txBox="1"/>
          <p:nvPr/>
        </p:nvSpPr>
        <p:spPr>
          <a:xfrm>
            <a:off x="8388099" y="1367522"/>
            <a:ext cx="3118863" cy="3693319"/>
          </a:xfrm>
          <a:prstGeom prst="rect">
            <a:avLst/>
          </a:prstGeom>
          <a:noFill/>
        </p:spPr>
        <p:txBody>
          <a:bodyPr wrap="square" rtlCol="0">
            <a:spAutoFit/>
          </a:bodyPr>
          <a:lstStyle/>
          <a:p>
            <a:r>
              <a:rPr lang="en-US" u="sng" dirty="0"/>
              <a:t>Let’s try some logistic regression to predict the binary Autism outcome:</a:t>
            </a:r>
          </a:p>
          <a:p>
            <a:endParaRPr lang="en-US" u="sng" dirty="0"/>
          </a:p>
          <a:p>
            <a:pPr marL="285750" indent="-285750">
              <a:buFont typeface="Arial" panose="020B0604020202020204" pitchFamily="34" charset="0"/>
              <a:buChar char="•"/>
            </a:pPr>
            <a:r>
              <a:rPr lang="en-US" dirty="0" err="1"/>
              <a:t>SimpleLogistic</a:t>
            </a:r>
            <a:r>
              <a:rPr lang="en-US" dirty="0"/>
              <a:t> will remove uninformative features and select the most predictive 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way am I overfitting this – Let’s do 10-fold cross-validation</a:t>
            </a:r>
          </a:p>
          <a:p>
            <a:endParaRPr lang="en-US" dirty="0"/>
          </a:p>
        </p:txBody>
      </p:sp>
    </p:spTree>
    <p:extLst>
      <p:ext uri="{BB962C8B-B14F-4D97-AF65-F5344CB8AC3E}">
        <p14:creationId xmlns:p14="http://schemas.microsoft.com/office/powerpoint/2010/main" val="114012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pic>
        <p:nvPicPr>
          <p:cNvPr id="13" name="Picture 12">
            <a:extLst>
              <a:ext uri="{FF2B5EF4-FFF2-40B4-BE49-F238E27FC236}">
                <a16:creationId xmlns:a16="http://schemas.microsoft.com/office/drawing/2014/main" id="{4350A59E-0328-F047-AF7D-9094E488CFAF}"/>
              </a:ext>
            </a:extLst>
          </p:cNvPr>
          <p:cNvPicPr>
            <a:picLocks noChangeAspect="1"/>
          </p:cNvPicPr>
          <p:nvPr/>
        </p:nvPicPr>
        <p:blipFill>
          <a:blip r:embed="rId4"/>
          <a:stretch>
            <a:fillRect/>
          </a:stretch>
        </p:blipFill>
        <p:spPr>
          <a:xfrm>
            <a:off x="1664222" y="1920875"/>
            <a:ext cx="2953960" cy="457200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1315721" y="2046241"/>
            <a:ext cx="723472" cy="1684187"/>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D3B5C353-201D-1B48-8E23-77F73622C435}"/>
              </a:ext>
            </a:extLst>
          </p:cNvPr>
          <p:cNvSpPr/>
          <p:nvPr/>
        </p:nvSpPr>
        <p:spPr>
          <a:xfrm>
            <a:off x="8293410" y="1981976"/>
            <a:ext cx="3618066" cy="646331"/>
          </a:xfrm>
          <a:prstGeom prst="rect">
            <a:avLst/>
          </a:prstGeom>
        </p:spPr>
        <p:txBody>
          <a:bodyPr wrap="square">
            <a:spAutoFit/>
          </a:bodyPr>
          <a:lstStyle/>
          <a:p>
            <a:pPr marL="285750" indent="-285750">
              <a:buFont typeface="Arial" panose="020B0604020202020204" pitchFamily="34" charset="0"/>
              <a:buChar char="•"/>
            </a:pPr>
            <a:r>
              <a:rPr lang="en-US" dirty="0"/>
              <a:t>Click: choose -&gt; classifiers -&gt; 	functions -&gt; </a:t>
            </a:r>
            <a:r>
              <a:rPr lang="en-US" dirty="0" err="1"/>
              <a:t>SimpleLogistic</a:t>
            </a:r>
            <a:endParaRPr lang="en-US" dirty="0"/>
          </a:p>
        </p:txBody>
      </p:sp>
    </p:spTree>
    <p:extLst>
      <p:ext uri="{BB962C8B-B14F-4D97-AF65-F5344CB8AC3E}">
        <p14:creationId xmlns:p14="http://schemas.microsoft.com/office/powerpoint/2010/main" val="3683066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pic>
        <p:nvPicPr>
          <p:cNvPr id="4" name="Picture 3">
            <a:extLst>
              <a:ext uri="{FF2B5EF4-FFF2-40B4-BE49-F238E27FC236}">
                <a16:creationId xmlns:a16="http://schemas.microsoft.com/office/drawing/2014/main" id="{472767A0-F791-7949-939A-63BE156355CA}"/>
              </a:ext>
            </a:extLst>
          </p:cNvPr>
          <p:cNvPicPr>
            <a:picLocks noChangeAspect="1"/>
          </p:cNvPicPr>
          <p:nvPr/>
        </p:nvPicPr>
        <p:blipFill>
          <a:blip r:embed="rId4"/>
          <a:stretch>
            <a:fillRect/>
          </a:stretch>
        </p:blipFill>
        <p:spPr>
          <a:xfrm>
            <a:off x="2906368" y="1920875"/>
            <a:ext cx="3713374" cy="457200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1959656" y="2088929"/>
            <a:ext cx="1171962" cy="589535"/>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B26AAE5F-6D97-CF45-9BFE-139B6B2BB2EE}"/>
              </a:ext>
            </a:extLst>
          </p:cNvPr>
          <p:cNvSpPr/>
          <p:nvPr/>
        </p:nvSpPr>
        <p:spPr>
          <a:xfrm>
            <a:off x="8293410" y="1981976"/>
            <a:ext cx="3618066" cy="1754326"/>
          </a:xfrm>
          <a:prstGeom prst="rect">
            <a:avLst/>
          </a:prstGeom>
        </p:spPr>
        <p:txBody>
          <a:bodyPr wrap="square">
            <a:spAutoFit/>
          </a:bodyPr>
          <a:lstStyle/>
          <a:p>
            <a:pPr marL="285750" indent="-285750">
              <a:buFont typeface="Arial" panose="020B0604020202020204" pitchFamily="34" charset="0"/>
              <a:buChar char="•"/>
            </a:pPr>
            <a:r>
              <a:rPr lang="en-US" dirty="0"/>
              <a:t>Click on  “</a:t>
            </a:r>
            <a:r>
              <a:rPr lang="en-US" dirty="0" err="1"/>
              <a:t>SimpleLogistic</a:t>
            </a:r>
            <a:r>
              <a:rPr lang="en-US" dirty="0"/>
              <a:t>” to bring up the parameters window.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click “More” to expand the About page to get a detailed description of the method. </a:t>
            </a:r>
          </a:p>
        </p:txBody>
      </p:sp>
      <p:pic>
        <p:nvPicPr>
          <p:cNvPr id="15" name="Picture 14">
            <a:extLst>
              <a:ext uri="{FF2B5EF4-FFF2-40B4-BE49-F238E27FC236}">
                <a16:creationId xmlns:a16="http://schemas.microsoft.com/office/drawing/2014/main" id="{E9191687-D41D-0046-B4CC-6A9812DB3EBA}"/>
              </a:ext>
            </a:extLst>
          </p:cNvPr>
          <p:cNvPicPr>
            <a:picLocks noChangeAspect="1"/>
          </p:cNvPicPr>
          <p:nvPr/>
        </p:nvPicPr>
        <p:blipFill>
          <a:blip r:embed="rId5"/>
          <a:stretch>
            <a:fillRect/>
          </a:stretch>
        </p:blipFill>
        <p:spPr>
          <a:xfrm>
            <a:off x="6700926" y="3891461"/>
            <a:ext cx="3135086" cy="2743200"/>
          </a:xfrm>
          <a:prstGeom prst="rect">
            <a:avLst/>
          </a:prstGeom>
        </p:spPr>
      </p:pic>
      <p:cxnSp>
        <p:nvCxnSpPr>
          <p:cNvPr id="16" name="Straight Arrow Connector 15">
            <a:extLst>
              <a:ext uri="{FF2B5EF4-FFF2-40B4-BE49-F238E27FC236}">
                <a16:creationId xmlns:a16="http://schemas.microsoft.com/office/drawing/2014/main" id="{8F7A51D4-5FE4-5346-88EF-D2344F308B88}"/>
              </a:ext>
            </a:extLst>
          </p:cNvPr>
          <p:cNvCxnSpPr>
            <a:cxnSpLocks/>
          </p:cNvCxnSpPr>
          <p:nvPr/>
        </p:nvCxnSpPr>
        <p:spPr>
          <a:xfrm>
            <a:off x="6259672" y="2690516"/>
            <a:ext cx="1128356" cy="1332844"/>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89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139321"/>
          </a:xfrm>
          <a:prstGeom prst="rect">
            <a:avLst/>
          </a:prstGeom>
          <a:noFill/>
        </p:spPr>
        <p:txBody>
          <a:bodyPr wrap="square" rtlCol="0">
            <a:spAutoFit/>
          </a:bodyPr>
          <a:lstStyle/>
          <a:p>
            <a:r>
              <a:rPr lang="en-US" u="sng" dirty="0"/>
              <a:t>Simple logistic Regression:</a:t>
            </a:r>
          </a:p>
          <a:p>
            <a:endParaRPr lang="en-US" u="sng" dirty="0"/>
          </a:p>
          <a:p>
            <a:pPr marL="285750" indent="-285750">
              <a:buFont typeface="Arial" panose="020B0604020202020204" pitchFamily="34" charset="0"/>
              <a:buChar char="•"/>
            </a:pPr>
            <a:r>
              <a:rPr lang="en-US" dirty="0"/>
              <a:t>Booyah! Look at that confusion matrix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 correctly classified Instances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the end of the analysis – scroll up to see more.</a:t>
            </a:r>
          </a:p>
        </p:txBody>
      </p:sp>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cxnSp>
        <p:nvCxnSpPr>
          <p:cNvPr id="6" name="Straight Arrow Connector 5">
            <a:extLst>
              <a:ext uri="{FF2B5EF4-FFF2-40B4-BE49-F238E27FC236}">
                <a16:creationId xmlns:a16="http://schemas.microsoft.com/office/drawing/2014/main" id="{42CAE015-0F2B-134F-8688-3677C2E24FB7}"/>
              </a:ext>
            </a:extLst>
          </p:cNvPr>
          <p:cNvCxnSpPr>
            <a:cxnSpLocks/>
          </p:cNvCxnSpPr>
          <p:nvPr/>
        </p:nvCxnSpPr>
        <p:spPr>
          <a:xfrm flipH="1">
            <a:off x="7849274" y="3957005"/>
            <a:ext cx="841572" cy="80483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887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BB25-A4ED-E744-ADBA-7DF08F2A62E7}"/>
              </a:ext>
            </a:extLst>
          </p:cNvPr>
          <p:cNvSpPr>
            <a:spLocks noGrp="1"/>
          </p:cNvSpPr>
          <p:nvPr>
            <p:ph type="title"/>
          </p:nvPr>
        </p:nvSpPr>
        <p:spPr/>
        <p:txBody>
          <a:bodyPr anchor="t">
            <a:normAutofit/>
          </a:bodyPr>
          <a:lstStyle/>
          <a:p>
            <a:r>
              <a:rPr lang="en-US" sz="4000" dirty="0"/>
              <a:t>Distinguishing Data, Information, and Knowledge</a:t>
            </a:r>
          </a:p>
        </p:txBody>
      </p:sp>
      <p:sp>
        <p:nvSpPr>
          <p:cNvPr id="3" name="Content Placeholder 2">
            <a:extLst>
              <a:ext uri="{FF2B5EF4-FFF2-40B4-BE49-F238E27FC236}">
                <a16:creationId xmlns:a16="http://schemas.microsoft.com/office/drawing/2014/main" id="{BF77FFEF-27D8-CB47-8F77-D1337FFA6F30}"/>
              </a:ext>
            </a:extLst>
          </p:cNvPr>
          <p:cNvSpPr>
            <a:spLocks noGrp="1"/>
          </p:cNvSpPr>
          <p:nvPr>
            <p:ph idx="1"/>
          </p:nvPr>
        </p:nvSpPr>
        <p:spPr>
          <a:xfrm>
            <a:off x="838200" y="5065614"/>
            <a:ext cx="10515600" cy="1513211"/>
          </a:xfrm>
        </p:spPr>
        <p:txBody>
          <a:bodyPr>
            <a:normAutofit/>
          </a:bodyPr>
          <a:lstStyle/>
          <a:p>
            <a:r>
              <a:rPr lang="en-US" sz="2400" dirty="0"/>
              <a:t>Scientific Data are </a:t>
            </a:r>
            <a:r>
              <a:rPr lang="en-US" sz="2400" u="sng" dirty="0">
                <a:solidFill>
                  <a:schemeClr val="accent1">
                    <a:lumMod val="75000"/>
                  </a:schemeClr>
                </a:solidFill>
              </a:rPr>
              <a:t>values</a:t>
            </a:r>
            <a:r>
              <a:rPr lang="en-US" sz="2400" dirty="0"/>
              <a:t> obtained by measurement. -&gt; </a:t>
            </a:r>
            <a:r>
              <a:rPr lang="en-US" sz="2400" b="1" dirty="0"/>
              <a:t>Observations</a:t>
            </a:r>
            <a:endParaRPr lang="en-US" sz="2400" dirty="0"/>
          </a:p>
          <a:p>
            <a:r>
              <a:rPr lang="en-US" sz="2400" dirty="0"/>
              <a:t>Information is </a:t>
            </a:r>
            <a:r>
              <a:rPr lang="en-US" sz="2400" u="sng" dirty="0">
                <a:solidFill>
                  <a:schemeClr val="accent1">
                    <a:lumMod val="75000"/>
                  </a:schemeClr>
                </a:solidFill>
              </a:rPr>
              <a:t>useful</a:t>
            </a:r>
            <a:r>
              <a:rPr lang="en-US" sz="2400" dirty="0"/>
              <a:t> demonstrable facts about data. -&gt; </a:t>
            </a:r>
            <a:r>
              <a:rPr lang="en-US" sz="2400" b="1" dirty="0"/>
              <a:t>Relationships</a:t>
            </a:r>
            <a:endParaRPr lang="en-US" sz="2400" dirty="0"/>
          </a:p>
          <a:p>
            <a:r>
              <a:rPr lang="en-US" sz="2400" dirty="0"/>
              <a:t>Knowledge is </a:t>
            </a:r>
            <a:r>
              <a:rPr lang="en-US" sz="2400" u="sng" dirty="0">
                <a:solidFill>
                  <a:schemeClr val="accent1">
                    <a:lumMod val="75000"/>
                  </a:schemeClr>
                </a:solidFill>
              </a:rPr>
              <a:t>inferred</a:t>
            </a:r>
            <a:r>
              <a:rPr lang="en-US" sz="2400" dirty="0"/>
              <a:t> statements about how nature works. -&gt; </a:t>
            </a:r>
            <a:r>
              <a:rPr lang="en-US" sz="2400" b="1" dirty="0"/>
              <a:t>Applications</a:t>
            </a:r>
            <a:endParaRPr lang="en-US" sz="2400" dirty="0"/>
          </a:p>
        </p:txBody>
      </p:sp>
      <p:pic>
        <p:nvPicPr>
          <p:cNvPr id="7" name="Picture 6">
            <a:extLst>
              <a:ext uri="{FF2B5EF4-FFF2-40B4-BE49-F238E27FC236}">
                <a16:creationId xmlns:a16="http://schemas.microsoft.com/office/drawing/2014/main" id="{2D425DC1-2144-9343-BB0C-CF8CCEC10A0F}"/>
              </a:ext>
            </a:extLst>
          </p:cNvPr>
          <p:cNvPicPr>
            <a:picLocks noChangeAspect="1"/>
          </p:cNvPicPr>
          <p:nvPr/>
        </p:nvPicPr>
        <p:blipFill>
          <a:blip r:embed="rId3"/>
          <a:stretch>
            <a:fillRect/>
          </a:stretch>
        </p:blipFill>
        <p:spPr>
          <a:xfrm>
            <a:off x="1861168" y="1103892"/>
            <a:ext cx="7970655" cy="4151083"/>
          </a:xfrm>
          <a:prstGeom prst="rect">
            <a:avLst/>
          </a:prstGeom>
        </p:spPr>
      </p:pic>
    </p:spTree>
    <p:extLst>
      <p:ext uri="{BB962C8B-B14F-4D97-AF65-F5344CB8AC3E}">
        <p14:creationId xmlns:p14="http://schemas.microsoft.com/office/powerpoint/2010/main" val="1287156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2585323"/>
          </a:xfrm>
          <a:prstGeom prst="rect">
            <a:avLst/>
          </a:prstGeom>
          <a:noFill/>
        </p:spPr>
        <p:txBody>
          <a:bodyPr wrap="square" rtlCol="0">
            <a:spAutoFit/>
          </a:bodyPr>
          <a:lstStyle/>
          <a:p>
            <a:r>
              <a:rPr lang="en-US" u="sng" dirty="0"/>
              <a:t>What are the important features:</a:t>
            </a:r>
          </a:p>
          <a:p>
            <a:endParaRPr lang="en-US" u="sng" dirty="0"/>
          </a:p>
          <a:p>
            <a:pPr marL="285750" indent="-285750">
              <a:buFont typeface="Arial" panose="020B0604020202020204" pitchFamily="34" charset="0"/>
              <a:buChar char="•"/>
            </a:pPr>
            <a:r>
              <a:rPr lang="en-US" dirty="0"/>
              <a:t>The result variable for Class NO (ctrl outcome)?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again the result variable for predicting Class YES (case outcome)?</a:t>
            </a:r>
          </a:p>
        </p:txBody>
      </p:sp>
      <p:pic>
        <p:nvPicPr>
          <p:cNvPr id="9" name="Picture 8">
            <a:extLst>
              <a:ext uri="{FF2B5EF4-FFF2-40B4-BE49-F238E27FC236}">
                <a16:creationId xmlns:a16="http://schemas.microsoft.com/office/drawing/2014/main" id="{C41C88D3-43CA-0F4A-82B9-2F0BF17AE98C}"/>
              </a:ext>
            </a:extLst>
          </p:cNvPr>
          <p:cNvPicPr>
            <a:picLocks noChangeAspect="1"/>
          </p:cNvPicPr>
          <p:nvPr/>
        </p:nvPicPr>
        <p:blipFill>
          <a:blip r:embed="rId3"/>
          <a:stretch>
            <a:fillRect/>
          </a:stretch>
        </p:blipFill>
        <p:spPr>
          <a:xfrm>
            <a:off x="685038" y="1367522"/>
            <a:ext cx="7405327" cy="5669280"/>
          </a:xfrm>
          <a:prstGeom prst="rect">
            <a:avLst/>
          </a:prstGeom>
        </p:spPr>
      </p:pic>
      <p:cxnSp>
        <p:nvCxnSpPr>
          <p:cNvPr id="6" name="Straight Arrow Connector 5">
            <a:extLst>
              <a:ext uri="{FF2B5EF4-FFF2-40B4-BE49-F238E27FC236}">
                <a16:creationId xmlns:a16="http://schemas.microsoft.com/office/drawing/2014/main" id="{42CAE015-0F2B-134F-8688-3677C2E24FB7}"/>
              </a:ext>
            </a:extLst>
          </p:cNvPr>
          <p:cNvCxnSpPr>
            <a:cxnSpLocks/>
          </p:cNvCxnSpPr>
          <p:nvPr/>
        </p:nvCxnSpPr>
        <p:spPr>
          <a:xfrm flipH="1">
            <a:off x="3600957" y="3196354"/>
            <a:ext cx="4661011" cy="1758888"/>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flipH="1">
            <a:off x="3528129" y="2427611"/>
            <a:ext cx="4733839" cy="2120113"/>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84713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970318"/>
          </a:xfrm>
          <a:prstGeom prst="rect">
            <a:avLst/>
          </a:prstGeom>
          <a:noFill/>
        </p:spPr>
        <p:txBody>
          <a:bodyPr wrap="square" rtlCol="0">
            <a:spAutoFit/>
          </a:bodyPr>
          <a:lstStyle/>
          <a:p>
            <a:r>
              <a:rPr lang="en-US" u="sng" dirty="0"/>
              <a:t>What are the important features:</a:t>
            </a:r>
          </a:p>
          <a:p>
            <a:endParaRPr lang="en-US" u="sng" dirty="0"/>
          </a:p>
          <a:p>
            <a:pPr marL="285750" indent="-285750">
              <a:buFont typeface="Arial" panose="020B0604020202020204" pitchFamily="34" charset="0"/>
              <a:buChar char="•"/>
            </a:pPr>
            <a:r>
              <a:rPr lang="en-US" dirty="0"/>
              <a:t>The result variable is the study’s calculated score from 1-10 for predicting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anything above a 6 predicts Autism… what data did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remove this feature. Choose -&gt; filters -&gt; unsupervised -&gt; Remove</a:t>
            </a:r>
          </a:p>
        </p:txBody>
      </p:sp>
      <p:pic>
        <p:nvPicPr>
          <p:cNvPr id="4" name="Picture 3">
            <a:extLst>
              <a:ext uri="{FF2B5EF4-FFF2-40B4-BE49-F238E27FC236}">
                <a16:creationId xmlns:a16="http://schemas.microsoft.com/office/drawing/2014/main" id="{11362A34-BA43-484B-A420-4A6CCF2EBB8C}"/>
              </a:ext>
            </a:extLst>
          </p:cNvPr>
          <p:cNvPicPr>
            <a:picLocks noChangeAspect="1"/>
          </p:cNvPicPr>
          <p:nvPr/>
        </p:nvPicPr>
        <p:blipFill>
          <a:blip r:embed="rId3"/>
          <a:stretch>
            <a:fillRect/>
          </a:stretch>
        </p:blipFill>
        <p:spPr>
          <a:xfrm>
            <a:off x="685038" y="1241158"/>
            <a:ext cx="7405327" cy="5669280"/>
          </a:xfrm>
          <a:prstGeom prst="rect">
            <a:avLst/>
          </a:prstGeom>
        </p:spPr>
      </p:pic>
      <p:graphicFrame>
        <p:nvGraphicFramePr>
          <p:cNvPr id="7" name="Table 6">
            <a:extLst>
              <a:ext uri="{FF2B5EF4-FFF2-40B4-BE49-F238E27FC236}">
                <a16:creationId xmlns:a16="http://schemas.microsoft.com/office/drawing/2014/main" id="{819F3EC8-89B2-0340-9971-EC60D9CC0700}"/>
              </a:ext>
            </a:extLst>
          </p:cNvPr>
          <p:cNvGraphicFramePr>
            <a:graphicFrameLocks noGrp="1"/>
          </p:cNvGraphicFramePr>
          <p:nvPr>
            <p:extLst>
              <p:ext uri="{D42A27DB-BD31-4B8C-83A1-F6EECF244321}">
                <p14:modId xmlns:p14="http://schemas.microsoft.com/office/powerpoint/2010/main" val="2931433306"/>
              </p:ext>
            </p:extLst>
          </p:nvPr>
        </p:nvGraphicFramePr>
        <p:xfrm>
          <a:off x="2076368" y="141128"/>
          <a:ext cx="9430594" cy="447993"/>
        </p:xfrm>
        <a:graphic>
          <a:graphicData uri="http://schemas.openxmlformats.org/drawingml/2006/table">
            <a:tbl>
              <a:tblPr firstCol="1" bandRow="1">
                <a:tableStyleId>{5C22544A-7EE6-4342-B048-85BDC9FD1C3A}</a:tableStyleId>
              </a:tblPr>
              <a:tblGrid>
                <a:gridCol w="2365909">
                  <a:extLst>
                    <a:ext uri="{9D8B030D-6E8A-4147-A177-3AD203B41FA5}">
                      <a16:colId xmlns:a16="http://schemas.microsoft.com/office/drawing/2014/main" val="2319820561"/>
                    </a:ext>
                  </a:extLst>
                </a:gridCol>
                <a:gridCol w="1731696">
                  <a:extLst>
                    <a:ext uri="{9D8B030D-6E8A-4147-A177-3AD203B41FA5}">
                      <a16:colId xmlns:a16="http://schemas.microsoft.com/office/drawing/2014/main" val="1681516637"/>
                    </a:ext>
                  </a:extLst>
                </a:gridCol>
                <a:gridCol w="5332989">
                  <a:extLst>
                    <a:ext uri="{9D8B030D-6E8A-4147-A177-3AD203B41FA5}">
                      <a16:colId xmlns:a16="http://schemas.microsoft.com/office/drawing/2014/main" val="1762642769"/>
                    </a:ext>
                  </a:extLst>
                </a:gridCol>
              </a:tblGrid>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796218"/>
                  </a:ext>
                </a:extLst>
              </a:tr>
            </a:tbl>
          </a:graphicData>
        </a:graphic>
      </p:graphicFrame>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flipH="1">
            <a:off x="6729231" y="2469089"/>
            <a:ext cx="1658868" cy="2670371"/>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767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result variable is the study’s calculated score from 1-10 for predicting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anything above a 6 predicts Autism… what data did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remove this feature. Choose -&gt; filters -&gt; unsupervised -&gt; Remove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click ”Remove” to indicate we want the 18</a:t>
            </a:r>
            <a:r>
              <a:rPr lang="en-US" baseline="30000" dirty="0"/>
              <a:t>th</a:t>
            </a:r>
            <a:r>
              <a:rPr lang="en-US" dirty="0"/>
              <a:t> attribute removed.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Finally, Click “Apply”.</a:t>
            </a:r>
          </a:p>
        </p:txBody>
      </p:sp>
      <p:graphicFrame>
        <p:nvGraphicFramePr>
          <p:cNvPr id="7" name="Table 6">
            <a:extLst>
              <a:ext uri="{FF2B5EF4-FFF2-40B4-BE49-F238E27FC236}">
                <a16:creationId xmlns:a16="http://schemas.microsoft.com/office/drawing/2014/main" id="{819F3EC8-89B2-0340-9971-EC60D9CC0700}"/>
              </a:ext>
            </a:extLst>
          </p:cNvPr>
          <p:cNvGraphicFramePr>
            <a:graphicFrameLocks noGrp="1"/>
          </p:cNvGraphicFramePr>
          <p:nvPr/>
        </p:nvGraphicFramePr>
        <p:xfrm>
          <a:off x="2076368" y="141128"/>
          <a:ext cx="9430594" cy="447993"/>
        </p:xfrm>
        <a:graphic>
          <a:graphicData uri="http://schemas.openxmlformats.org/drawingml/2006/table">
            <a:tbl>
              <a:tblPr firstCol="1" bandRow="1">
                <a:tableStyleId>{5C22544A-7EE6-4342-B048-85BDC9FD1C3A}</a:tableStyleId>
              </a:tblPr>
              <a:tblGrid>
                <a:gridCol w="2365909">
                  <a:extLst>
                    <a:ext uri="{9D8B030D-6E8A-4147-A177-3AD203B41FA5}">
                      <a16:colId xmlns:a16="http://schemas.microsoft.com/office/drawing/2014/main" val="2319820561"/>
                    </a:ext>
                  </a:extLst>
                </a:gridCol>
                <a:gridCol w="1731696">
                  <a:extLst>
                    <a:ext uri="{9D8B030D-6E8A-4147-A177-3AD203B41FA5}">
                      <a16:colId xmlns:a16="http://schemas.microsoft.com/office/drawing/2014/main" val="1681516637"/>
                    </a:ext>
                  </a:extLst>
                </a:gridCol>
                <a:gridCol w="5332989">
                  <a:extLst>
                    <a:ext uri="{9D8B030D-6E8A-4147-A177-3AD203B41FA5}">
                      <a16:colId xmlns:a16="http://schemas.microsoft.com/office/drawing/2014/main" val="1762642769"/>
                    </a:ext>
                  </a:extLst>
                </a:gridCol>
              </a:tblGrid>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796218"/>
                  </a:ext>
                </a:extLst>
              </a:tr>
            </a:tbl>
          </a:graphicData>
        </a:graphic>
      </p:graphicFrame>
      <p:pic>
        <p:nvPicPr>
          <p:cNvPr id="5" name="Picture 4">
            <a:extLst>
              <a:ext uri="{FF2B5EF4-FFF2-40B4-BE49-F238E27FC236}">
                <a16:creationId xmlns:a16="http://schemas.microsoft.com/office/drawing/2014/main" id="{157F2294-E80C-9A4E-B38B-5DF87D963C73}"/>
              </a:ext>
            </a:extLst>
          </p:cNvPr>
          <p:cNvPicPr>
            <a:picLocks noChangeAspect="1"/>
          </p:cNvPicPr>
          <p:nvPr/>
        </p:nvPicPr>
        <p:blipFill>
          <a:blip r:embed="rId3"/>
          <a:stretch>
            <a:fillRect/>
          </a:stretch>
        </p:blipFill>
        <p:spPr>
          <a:xfrm>
            <a:off x="838200" y="1367522"/>
            <a:ext cx="7405327" cy="5669280"/>
          </a:xfrm>
          <a:prstGeom prst="rect">
            <a:avLst/>
          </a:prstGeom>
        </p:spPr>
      </p:pic>
      <p:pic>
        <p:nvPicPr>
          <p:cNvPr id="9" name="Picture 8">
            <a:extLst>
              <a:ext uri="{FF2B5EF4-FFF2-40B4-BE49-F238E27FC236}">
                <a16:creationId xmlns:a16="http://schemas.microsoft.com/office/drawing/2014/main" id="{022AEFF5-E90C-B444-A63F-2A435EF1E9FB}"/>
              </a:ext>
            </a:extLst>
          </p:cNvPr>
          <p:cNvPicPr>
            <a:picLocks noChangeAspect="1"/>
          </p:cNvPicPr>
          <p:nvPr/>
        </p:nvPicPr>
        <p:blipFill>
          <a:blip r:embed="rId4"/>
          <a:stretch>
            <a:fillRect/>
          </a:stretch>
        </p:blipFill>
        <p:spPr>
          <a:xfrm>
            <a:off x="2181896" y="2373362"/>
            <a:ext cx="4817942" cy="3657600"/>
          </a:xfrm>
          <a:prstGeom prst="rect">
            <a:avLst/>
          </a:prstGeom>
        </p:spPr>
      </p:pic>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a:off x="445736" y="1999751"/>
            <a:ext cx="784927" cy="469338"/>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F6A8E3B-B1E1-B24F-A0BF-B8D224B113FD}"/>
              </a:ext>
            </a:extLst>
          </p:cNvPr>
          <p:cNvCxnSpPr>
            <a:cxnSpLocks/>
          </p:cNvCxnSpPr>
          <p:nvPr/>
        </p:nvCxnSpPr>
        <p:spPr>
          <a:xfrm>
            <a:off x="1909537" y="2579979"/>
            <a:ext cx="1044056" cy="1538867"/>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8F7FE48-0E3D-8648-895A-6752857FE59E}"/>
              </a:ext>
            </a:extLst>
          </p:cNvPr>
          <p:cNvCxnSpPr>
            <a:cxnSpLocks/>
          </p:cNvCxnSpPr>
          <p:nvPr/>
        </p:nvCxnSpPr>
        <p:spPr>
          <a:xfrm flipH="1" flipV="1">
            <a:off x="7399609" y="2579979"/>
            <a:ext cx="444147" cy="555211"/>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334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801314"/>
          </a:xfrm>
          <a:prstGeom prst="rect">
            <a:avLst/>
          </a:prstGeom>
          <a:noFill/>
        </p:spPr>
        <p:txBody>
          <a:bodyPr wrap="square" rtlCol="0">
            <a:spAutoFit/>
          </a:bodyPr>
          <a:lstStyle/>
          <a:p>
            <a:r>
              <a:rPr lang="en-US" u="sng" dirty="0"/>
              <a:t>Now we can compare feature importance:</a:t>
            </a:r>
          </a:p>
          <a:p>
            <a:pPr marL="285750" indent="-285750">
              <a:buFont typeface="Arial" panose="020B0604020202020204" pitchFamily="34" charset="0"/>
              <a:buChar char="•"/>
            </a:pPr>
            <a:r>
              <a:rPr lang="en-US" dirty="0"/>
              <a:t>Still 100%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the A1-10 questions survived the feature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Demographics and other clinical variables not important to this model.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A4 score is most associated with Autism diagnosis.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A7 score is least associated with Autism.</a:t>
            </a:r>
          </a:p>
        </p:txBody>
      </p:sp>
      <p:pic>
        <p:nvPicPr>
          <p:cNvPr id="4" name="Picture 3">
            <a:extLst>
              <a:ext uri="{FF2B5EF4-FFF2-40B4-BE49-F238E27FC236}">
                <a16:creationId xmlns:a16="http://schemas.microsoft.com/office/drawing/2014/main" id="{8797D6F5-551C-FB48-A84F-73B20438FFC5}"/>
              </a:ext>
            </a:extLst>
          </p:cNvPr>
          <p:cNvPicPr>
            <a:picLocks noChangeAspect="1"/>
          </p:cNvPicPr>
          <p:nvPr/>
        </p:nvPicPr>
        <p:blipFill>
          <a:blip r:embed="rId3"/>
          <a:stretch>
            <a:fillRect/>
          </a:stretch>
        </p:blipFill>
        <p:spPr>
          <a:xfrm>
            <a:off x="1230663" y="97104"/>
            <a:ext cx="6417254" cy="6858000"/>
          </a:xfrm>
          <a:prstGeom prst="rect">
            <a:avLst/>
          </a:prstGeom>
        </p:spPr>
      </p:pic>
    </p:spTree>
    <p:extLst>
      <p:ext uri="{BB962C8B-B14F-4D97-AF65-F5344CB8AC3E}">
        <p14:creationId xmlns:p14="http://schemas.microsoft.com/office/powerpoint/2010/main" val="272709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E45DFB-B603-7341-943F-BC9765F7E675}"/>
              </a:ext>
            </a:extLst>
          </p:cNvPr>
          <p:cNvSpPr txBox="1"/>
          <p:nvPr/>
        </p:nvSpPr>
        <p:spPr>
          <a:xfrm>
            <a:off x="606175" y="608057"/>
            <a:ext cx="10378226" cy="1477328"/>
          </a:xfrm>
          <a:prstGeom prst="rect">
            <a:avLst/>
          </a:prstGeom>
          <a:noFill/>
        </p:spPr>
        <p:txBody>
          <a:bodyPr wrap="none" rtlCol="0">
            <a:spAutoFit/>
          </a:bodyPr>
          <a:lstStyle/>
          <a:p>
            <a:r>
              <a:rPr lang="en-US" dirty="0"/>
              <a:t>Why was the data collected? Think bout how the data was intended to be used.</a:t>
            </a:r>
          </a:p>
          <a:p>
            <a:r>
              <a:rPr lang="en-US" dirty="0"/>
              <a:t>Who was the author? Can inform your understanding of the data’s purpose.</a:t>
            </a:r>
          </a:p>
          <a:p>
            <a:r>
              <a:rPr lang="en-US" dirty="0"/>
              <a:t>What does the literature say? Cohorts and datasets are often well studied. (important features, clinical need)</a:t>
            </a:r>
          </a:p>
          <a:p>
            <a:r>
              <a:rPr lang="en-US" dirty="0"/>
              <a:t>What do the values represent vs what are they trying to represent. </a:t>
            </a:r>
          </a:p>
          <a:p>
            <a:endParaRPr lang="en-US" dirty="0"/>
          </a:p>
        </p:txBody>
      </p:sp>
      <p:sp>
        <p:nvSpPr>
          <p:cNvPr id="3" name="TextBox 2">
            <a:extLst>
              <a:ext uri="{FF2B5EF4-FFF2-40B4-BE49-F238E27FC236}">
                <a16:creationId xmlns:a16="http://schemas.microsoft.com/office/drawing/2014/main" id="{E2FBE5A8-B737-1E49-85A1-0C482F5D6877}"/>
              </a:ext>
            </a:extLst>
          </p:cNvPr>
          <p:cNvSpPr txBox="1"/>
          <p:nvPr/>
        </p:nvSpPr>
        <p:spPr>
          <a:xfrm>
            <a:off x="606175" y="2742662"/>
            <a:ext cx="11195244" cy="4801314"/>
          </a:xfrm>
          <a:prstGeom prst="rect">
            <a:avLst/>
          </a:prstGeom>
          <a:noFill/>
        </p:spPr>
        <p:txBody>
          <a:bodyPr wrap="none" rtlCol="0">
            <a:spAutoFit/>
          </a:bodyPr>
          <a:lstStyle/>
          <a:p>
            <a:r>
              <a:rPr lang="en-US" dirty="0"/>
              <a:t>Categorical VS continuous features – (African American, Caucasian, Hispanic ) vs (height, weight, age)</a:t>
            </a:r>
          </a:p>
          <a:p>
            <a:endParaRPr lang="en-US" dirty="0"/>
          </a:p>
          <a:p>
            <a:r>
              <a:rPr lang="en-US" dirty="0"/>
              <a:t>Distribution/frequency/density – </a:t>
            </a:r>
          </a:p>
          <a:p>
            <a:r>
              <a:rPr lang="en-US" dirty="0"/>
              <a:t>	Boundaries</a:t>
            </a:r>
          </a:p>
          <a:p>
            <a:r>
              <a:rPr lang="en-US" dirty="0"/>
              <a:t>	Are there any holes</a:t>
            </a:r>
          </a:p>
          <a:p>
            <a:r>
              <a:rPr lang="en-US" dirty="0"/>
              <a:t>	What is distance between values/categories</a:t>
            </a:r>
          </a:p>
          <a:p>
            <a:r>
              <a:rPr lang="en-US" dirty="0"/>
              <a:t>	</a:t>
            </a:r>
            <a:r>
              <a:rPr lang="en-US" dirty="0" err="1"/>
              <a:t>Infs</a:t>
            </a:r>
            <a:r>
              <a:rPr lang="en-US" dirty="0"/>
              <a:t> and missing values</a:t>
            </a:r>
          </a:p>
          <a:p>
            <a:r>
              <a:rPr lang="en-US" dirty="0"/>
              <a:t>	Normally distributed</a:t>
            </a:r>
          </a:p>
          <a:p>
            <a:r>
              <a:rPr lang="en-US" dirty="0"/>
              <a:t>	</a:t>
            </a:r>
            <a:r>
              <a:rPr lang="en-US" dirty="0" err="1"/>
              <a:t>Prevelance</a:t>
            </a:r>
            <a:endParaRPr lang="en-US" dirty="0"/>
          </a:p>
          <a:p>
            <a:endParaRPr lang="en-US" dirty="0"/>
          </a:p>
          <a:p>
            <a:r>
              <a:rPr lang="en-US" dirty="0"/>
              <a:t>Ordered:</a:t>
            </a:r>
          </a:p>
          <a:p>
            <a:r>
              <a:rPr lang="en-US" dirty="0"/>
              <a:t>Categorical on a scale of 1 to 5</a:t>
            </a:r>
          </a:p>
          <a:p>
            <a:r>
              <a:rPr lang="en-US" dirty="0"/>
              <a:t>Words in a sentence like the pangram “The quick brown fox jumps over the lazy dog.”</a:t>
            </a:r>
          </a:p>
          <a:p>
            <a:r>
              <a:rPr lang="en-US" dirty="0"/>
              <a:t>Amino acids in a protein sequence  </a:t>
            </a:r>
          </a:p>
          <a:p>
            <a:r>
              <a:rPr lang="en-US" dirty="0"/>
              <a:t>Time-ordered like the in the molecular dynamics at the Newtonian level or the exciton transport at the quantum level</a:t>
            </a:r>
          </a:p>
          <a:p>
            <a:r>
              <a:rPr lang="en-US" dirty="0"/>
              <a:t>Fluctuating stock prices </a:t>
            </a:r>
          </a:p>
          <a:p>
            <a:endParaRPr lang="en-US" dirty="0"/>
          </a:p>
        </p:txBody>
      </p:sp>
      <p:sp>
        <p:nvSpPr>
          <p:cNvPr id="4" name="TextBox 3">
            <a:extLst>
              <a:ext uri="{FF2B5EF4-FFF2-40B4-BE49-F238E27FC236}">
                <a16:creationId xmlns:a16="http://schemas.microsoft.com/office/drawing/2014/main" id="{2B853CD5-DAB0-AE4E-BC8F-B181EFB97B83}"/>
              </a:ext>
            </a:extLst>
          </p:cNvPr>
          <p:cNvSpPr txBox="1"/>
          <p:nvPr/>
        </p:nvSpPr>
        <p:spPr>
          <a:xfrm>
            <a:off x="863029" y="2373330"/>
            <a:ext cx="8311763" cy="369332"/>
          </a:xfrm>
          <a:prstGeom prst="rect">
            <a:avLst/>
          </a:prstGeom>
          <a:noFill/>
        </p:spPr>
        <p:txBody>
          <a:bodyPr wrap="none" rtlCol="0">
            <a:spAutoFit/>
          </a:bodyPr>
          <a:lstStyle/>
          <a:p>
            <a:r>
              <a:rPr lang="en-US" dirty="0"/>
              <a:t>Rectangular data : observational unit (samples), features (variables), classes (outcomes)</a:t>
            </a:r>
          </a:p>
        </p:txBody>
      </p:sp>
    </p:spTree>
    <p:extLst>
      <p:ext uri="{BB962C8B-B14F-4D97-AF65-F5344CB8AC3E}">
        <p14:creationId xmlns:p14="http://schemas.microsoft.com/office/powerpoint/2010/main" val="2778407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B8929D-48EF-B64B-B753-C2B928BFF161}"/>
              </a:ext>
            </a:extLst>
          </p:cNvPr>
          <p:cNvSpPr txBox="1"/>
          <p:nvPr/>
        </p:nvSpPr>
        <p:spPr>
          <a:xfrm>
            <a:off x="493160" y="636998"/>
            <a:ext cx="8478668" cy="2585323"/>
          </a:xfrm>
          <a:prstGeom prst="rect">
            <a:avLst/>
          </a:prstGeom>
          <a:noFill/>
        </p:spPr>
        <p:txBody>
          <a:bodyPr wrap="none" rtlCol="0">
            <a:spAutoFit/>
          </a:bodyPr>
          <a:lstStyle/>
          <a:p>
            <a:r>
              <a:rPr lang="en-US" dirty="0"/>
              <a:t>QA/QC issues:</a:t>
            </a:r>
          </a:p>
          <a:p>
            <a:r>
              <a:rPr lang="en-US" dirty="0"/>
              <a:t>Was the data manually entered? – do features have values like “day1”, ”Day2”, day 3”</a:t>
            </a:r>
          </a:p>
          <a:p>
            <a:r>
              <a:rPr lang="en-US" dirty="0"/>
              <a:t>What are limits of detection for measurements? 1 millimole , 1 centimeter, 1 K, 1 second</a:t>
            </a:r>
          </a:p>
          <a:p>
            <a:r>
              <a:rPr lang="en-US" dirty="0"/>
              <a:t>Do measurements between days or sessions drift? Batch effects</a:t>
            </a:r>
          </a:p>
          <a:p>
            <a:r>
              <a:rPr lang="en-US" dirty="0"/>
              <a:t>Where are the feature outliers?</a:t>
            </a:r>
          </a:p>
          <a:p>
            <a:r>
              <a:rPr lang="en-US" dirty="0"/>
              <a:t>Do outliers in one feature tend to also be outliers in another?</a:t>
            </a:r>
          </a:p>
          <a:p>
            <a:r>
              <a:rPr lang="en-US" dirty="0"/>
              <a:t>Are the mean, median, and mode similar?</a:t>
            </a:r>
          </a:p>
          <a:p>
            <a:r>
              <a:rPr lang="en-US" dirty="0"/>
              <a:t>Are there any features with near zero variance?</a:t>
            </a:r>
          </a:p>
          <a:p>
            <a:r>
              <a:rPr lang="en-US" dirty="0"/>
              <a:t>Are there any overwhelming categories?</a:t>
            </a:r>
          </a:p>
        </p:txBody>
      </p:sp>
      <p:sp>
        <p:nvSpPr>
          <p:cNvPr id="4" name="TextBox 3">
            <a:extLst>
              <a:ext uri="{FF2B5EF4-FFF2-40B4-BE49-F238E27FC236}">
                <a16:creationId xmlns:a16="http://schemas.microsoft.com/office/drawing/2014/main" id="{7AD104BB-9CD3-2646-AB36-CCE2BCF5DAF2}"/>
              </a:ext>
            </a:extLst>
          </p:cNvPr>
          <p:cNvSpPr txBox="1"/>
          <p:nvPr/>
        </p:nvSpPr>
        <p:spPr>
          <a:xfrm>
            <a:off x="784927" y="3592864"/>
            <a:ext cx="7176195" cy="1477328"/>
          </a:xfrm>
          <a:prstGeom prst="rect">
            <a:avLst/>
          </a:prstGeom>
          <a:noFill/>
        </p:spPr>
        <p:txBody>
          <a:bodyPr wrap="none" rtlCol="0">
            <a:spAutoFit/>
          </a:bodyPr>
          <a:lstStyle/>
          <a:p>
            <a:r>
              <a:rPr lang="en-US" dirty="0"/>
              <a:t>Correlations</a:t>
            </a:r>
          </a:p>
          <a:p>
            <a:r>
              <a:rPr lang="en-US" dirty="0"/>
              <a:t>How are features associated with the classes? </a:t>
            </a:r>
            <a:r>
              <a:rPr lang="en-US" dirty="0" err="1"/>
              <a:t>Rsquared</a:t>
            </a:r>
            <a:r>
              <a:rPr lang="en-US" dirty="0"/>
              <a:t>, t-tests</a:t>
            </a:r>
          </a:p>
          <a:p>
            <a:r>
              <a:rPr lang="en-US" dirty="0"/>
              <a:t>Do categories have similar class distributions?</a:t>
            </a:r>
          </a:p>
          <a:p>
            <a:r>
              <a:rPr lang="en-US" dirty="0"/>
              <a:t>Are  features correlated? Redundant data, Heatmaps, dimension reduction</a:t>
            </a:r>
          </a:p>
          <a:p>
            <a:endParaRPr lang="en-US" dirty="0"/>
          </a:p>
        </p:txBody>
      </p:sp>
      <p:sp>
        <p:nvSpPr>
          <p:cNvPr id="5" name="TextBox 4">
            <a:extLst>
              <a:ext uri="{FF2B5EF4-FFF2-40B4-BE49-F238E27FC236}">
                <a16:creationId xmlns:a16="http://schemas.microsoft.com/office/drawing/2014/main" id="{5BB4FCAE-C1A7-2347-8C06-5DDE88AF0282}"/>
              </a:ext>
            </a:extLst>
          </p:cNvPr>
          <p:cNvSpPr txBox="1"/>
          <p:nvPr/>
        </p:nvSpPr>
        <p:spPr>
          <a:xfrm>
            <a:off x="833480" y="5793897"/>
            <a:ext cx="6986464" cy="369332"/>
          </a:xfrm>
          <a:prstGeom prst="rect">
            <a:avLst/>
          </a:prstGeom>
          <a:noFill/>
        </p:spPr>
        <p:txBody>
          <a:bodyPr wrap="none" rtlCol="0">
            <a:spAutoFit/>
          </a:bodyPr>
          <a:lstStyle/>
          <a:p>
            <a:r>
              <a:rPr lang="en-US" dirty="0"/>
              <a:t>Formatting, treat missing, transformations, feature selection -&gt; Tidy data</a:t>
            </a:r>
          </a:p>
        </p:txBody>
      </p:sp>
    </p:spTree>
    <p:extLst>
      <p:ext uri="{BB962C8B-B14F-4D97-AF65-F5344CB8AC3E}">
        <p14:creationId xmlns:p14="http://schemas.microsoft.com/office/powerpoint/2010/main" val="1093991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1B91-0B79-F84B-8317-DF991B5F20FB}"/>
              </a:ext>
            </a:extLst>
          </p:cNvPr>
          <p:cNvSpPr>
            <a:spLocks noGrp="1"/>
          </p:cNvSpPr>
          <p:nvPr>
            <p:ph type="title"/>
          </p:nvPr>
        </p:nvSpPr>
        <p:spPr/>
        <p:txBody>
          <a:bodyPr/>
          <a:lstStyle/>
          <a:p>
            <a:r>
              <a:rPr lang="en-US" dirty="0"/>
              <a:t>Hypothesis Generation vs Hypothesis Testing</a:t>
            </a:r>
          </a:p>
        </p:txBody>
      </p:sp>
      <p:sp>
        <p:nvSpPr>
          <p:cNvPr id="3" name="Content Placeholder 2">
            <a:extLst>
              <a:ext uri="{FF2B5EF4-FFF2-40B4-BE49-F238E27FC236}">
                <a16:creationId xmlns:a16="http://schemas.microsoft.com/office/drawing/2014/main" id="{1E07ED71-056C-AB40-8AB2-FDC6408F47BB}"/>
              </a:ext>
            </a:extLst>
          </p:cNvPr>
          <p:cNvSpPr>
            <a:spLocks noGrp="1"/>
          </p:cNvSpPr>
          <p:nvPr>
            <p:ph idx="1"/>
          </p:nvPr>
        </p:nvSpPr>
        <p:spPr/>
        <p:txBody>
          <a:bodyPr>
            <a:normAutofit fontScale="92500" lnSpcReduction="10000"/>
          </a:bodyPr>
          <a:lstStyle/>
          <a:p>
            <a:pPr marL="0" indent="0">
              <a:buNone/>
            </a:pPr>
            <a:r>
              <a:rPr lang="en-US" b="1" dirty="0"/>
              <a:t>Exploratory Data Analysis</a:t>
            </a:r>
          </a:p>
          <a:p>
            <a:r>
              <a:rPr lang="en-US" dirty="0"/>
              <a:t>Statistical analyses aimed to discover important relationships in order to suggest hypotheses to test.</a:t>
            </a:r>
          </a:p>
          <a:p>
            <a:pPr marL="0" indent="0" algn="ctr">
              <a:buNone/>
            </a:pPr>
            <a:r>
              <a:rPr lang="en-US" dirty="0"/>
              <a:t>[ Histograms | Box Plots | Correlation Matrices | Principal Components ]</a:t>
            </a:r>
          </a:p>
          <a:p>
            <a:pPr marL="0" indent="0">
              <a:buNone/>
            </a:pPr>
            <a:endParaRPr lang="en-US" b="1" dirty="0"/>
          </a:p>
          <a:p>
            <a:pPr marL="0" indent="0">
              <a:buNone/>
            </a:pPr>
            <a:r>
              <a:rPr lang="en-US" b="1" dirty="0"/>
              <a:t>Statistical Hypothesis Testing</a:t>
            </a:r>
          </a:p>
          <a:p>
            <a:r>
              <a:rPr lang="en-US" dirty="0"/>
              <a:t>Statistical inference based on the predicted outcomes resulting from hypothesis relative to some alternative hypotheses. </a:t>
            </a:r>
            <a:r>
              <a:rPr lang="en-US" i="1" dirty="0">
                <a:solidFill>
                  <a:schemeClr val="accent1">
                    <a:lumMod val="75000"/>
                  </a:schemeClr>
                </a:solidFill>
              </a:rPr>
              <a:t>(How confident are we the observed outcomes result from an actual relationship rather than just by coincidence?) </a:t>
            </a:r>
          </a:p>
          <a:p>
            <a:pPr marL="0" indent="0" algn="ctr">
              <a:buNone/>
            </a:pPr>
            <a:r>
              <a:rPr lang="en-US" dirty="0"/>
              <a:t> [ Sensitivity | Specificity | P-values ] </a:t>
            </a:r>
          </a:p>
        </p:txBody>
      </p:sp>
    </p:spTree>
    <p:extLst>
      <p:ext uri="{BB962C8B-B14F-4D97-AF65-F5344CB8AC3E}">
        <p14:creationId xmlns:p14="http://schemas.microsoft.com/office/powerpoint/2010/main" val="4130170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8EDA-9C05-054F-A1E8-F161EC956E1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819D6B-6ADC-814F-8D36-7D4BE9E147E4}"/>
              </a:ext>
            </a:extLst>
          </p:cNvPr>
          <p:cNvPicPr>
            <a:picLocks noGrp="1" noChangeAspect="1"/>
          </p:cNvPicPr>
          <p:nvPr>
            <p:ph idx="1"/>
          </p:nvPr>
        </p:nvPicPr>
        <p:blipFill>
          <a:blip r:embed="rId2"/>
          <a:stretch>
            <a:fillRect/>
          </a:stretch>
        </p:blipFill>
        <p:spPr>
          <a:xfrm>
            <a:off x="2300152" y="1825625"/>
            <a:ext cx="7591696" cy="4351338"/>
          </a:xfrm>
        </p:spPr>
      </p:pic>
    </p:spTree>
    <p:extLst>
      <p:ext uri="{BB962C8B-B14F-4D97-AF65-F5344CB8AC3E}">
        <p14:creationId xmlns:p14="http://schemas.microsoft.com/office/powerpoint/2010/main" val="403270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08B5-FE69-B142-8600-5DBD4EC39991}"/>
              </a:ext>
            </a:extLst>
          </p:cNvPr>
          <p:cNvSpPr>
            <a:spLocks noGrp="1"/>
          </p:cNvSpPr>
          <p:nvPr>
            <p:ph type="title"/>
          </p:nvPr>
        </p:nvSpPr>
        <p:spPr/>
        <p:txBody>
          <a:bodyPr/>
          <a:lstStyle/>
          <a:p>
            <a:r>
              <a:rPr lang="en-US" dirty="0"/>
              <a:t>Getting to know your data</a:t>
            </a:r>
          </a:p>
        </p:txBody>
      </p:sp>
      <p:pic>
        <p:nvPicPr>
          <p:cNvPr id="4" name="Picture 3">
            <a:extLst>
              <a:ext uri="{FF2B5EF4-FFF2-40B4-BE49-F238E27FC236}">
                <a16:creationId xmlns:a16="http://schemas.microsoft.com/office/drawing/2014/main" id="{FF60757C-5C19-8A49-B25A-2AE0C21D25F7}"/>
              </a:ext>
            </a:extLst>
          </p:cNvPr>
          <p:cNvPicPr>
            <a:picLocks noChangeAspect="1"/>
          </p:cNvPicPr>
          <p:nvPr/>
        </p:nvPicPr>
        <p:blipFill>
          <a:blip r:embed="rId2"/>
          <a:stretch>
            <a:fillRect/>
          </a:stretch>
        </p:blipFill>
        <p:spPr>
          <a:xfrm>
            <a:off x="0" y="2544792"/>
            <a:ext cx="5769399" cy="2258774"/>
          </a:xfrm>
          <a:prstGeom prst="rect">
            <a:avLst/>
          </a:prstGeom>
        </p:spPr>
      </p:pic>
      <p:sp>
        <p:nvSpPr>
          <p:cNvPr id="5" name="Rectangle 4">
            <a:extLst>
              <a:ext uri="{FF2B5EF4-FFF2-40B4-BE49-F238E27FC236}">
                <a16:creationId xmlns:a16="http://schemas.microsoft.com/office/drawing/2014/main" id="{2EF21276-3001-904E-876A-DFD042BBC6BA}"/>
              </a:ext>
            </a:extLst>
          </p:cNvPr>
          <p:cNvSpPr/>
          <p:nvPr/>
        </p:nvSpPr>
        <p:spPr>
          <a:xfrm>
            <a:off x="0" y="5657671"/>
            <a:ext cx="8439665" cy="1200329"/>
          </a:xfrm>
          <a:prstGeom prst="rect">
            <a:avLst/>
          </a:prstGeom>
        </p:spPr>
        <p:txBody>
          <a:bodyPr wrap="square">
            <a:spAutoFit/>
          </a:bodyPr>
          <a:lstStyle/>
          <a:p>
            <a:r>
              <a:rPr lang="en-US" dirty="0">
                <a:solidFill>
                  <a:schemeClr val="tx1">
                    <a:lumMod val="65000"/>
                    <a:lumOff val="35000"/>
                  </a:schemeClr>
                </a:solidFill>
              </a:rPr>
              <a:t>Lew M.J. (2019) A Reckless Guide to P-values. In: </a:t>
            </a:r>
            <a:r>
              <a:rPr lang="en-US" dirty="0" err="1">
                <a:solidFill>
                  <a:schemeClr val="tx1">
                    <a:lumMod val="65000"/>
                    <a:lumOff val="35000"/>
                  </a:schemeClr>
                </a:solidFill>
              </a:rPr>
              <a:t>Bespalov</a:t>
            </a:r>
            <a:r>
              <a:rPr lang="en-US" dirty="0">
                <a:solidFill>
                  <a:schemeClr val="tx1">
                    <a:lumMod val="65000"/>
                    <a:lumOff val="35000"/>
                  </a:schemeClr>
                </a:solidFill>
              </a:rPr>
              <a:t> A., Michel M., </a:t>
            </a:r>
            <a:r>
              <a:rPr lang="en-US" dirty="0" err="1">
                <a:solidFill>
                  <a:schemeClr val="tx1">
                    <a:lumMod val="65000"/>
                    <a:lumOff val="35000"/>
                  </a:schemeClr>
                </a:solidFill>
              </a:rPr>
              <a:t>Steckler</a:t>
            </a:r>
            <a:r>
              <a:rPr lang="en-US" dirty="0">
                <a:solidFill>
                  <a:schemeClr val="tx1">
                    <a:lumMod val="65000"/>
                    <a:lumOff val="35000"/>
                  </a:schemeClr>
                </a:solidFill>
              </a:rPr>
              <a:t> T. (eds) Good Research Practice in Non-Clinical Pharmacology and Biomedicine. Handbook of Experimental Pharmacology, vol 257. Springer, Cham. https://</a:t>
            </a:r>
            <a:r>
              <a:rPr lang="en-US" dirty="0" err="1">
                <a:solidFill>
                  <a:schemeClr val="tx1">
                    <a:lumMod val="65000"/>
                    <a:lumOff val="35000"/>
                  </a:schemeClr>
                </a:solidFill>
              </a:rPr>
              <a:t>doi.org</a:t>
            </a:r>
            <a:r>
              <a:rPr lang="en-US" dirty="0">
                <a:solidFill>
                  <a:schemeClr val="tx1">
                    <a:lumMod val="65000"/>
                    <a:lumOff val="35000"/>
                  </a:schemeClr>
                </a:solidFill>
              </a:rPr>
              <a:t>/10.1007/164_2019_286</a:t>
            </a:r>
          </a:p>
        </p:txBody>
      </p:sp>
    </p:spTree>
    <p:extLst>
      <p:ext uri="{BB962C8B-B14F-4D97-AF65-F5344CB8AC3E}">
        <p14:creationId xmlns:p14="http://schemas.microsoft.com/office/powerpoint/2010/main" val="2014762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77E7-E731-2541-B834-A773E78FB020}"/>
              </a:ext>
            </a:extLst>
          </p:cNvPr>
          <p:cNvSpPr>
            <a:spLocks noGrp="1"/>
          </p:cNvSpPr>
          <p:nvPr>
            <p:ph type="title"/>
          </p:nvPr>
        </p:nvSpPr>
        <p:spPr/>
        <p:txBody>
          <a:bodyPr/>
          <a:lstStyle/>
          <a:p>
            <a:r>
              <a:rPr lang="en-US" dirty="0"/>
              <a:t>On P-values</a:t>
            </a:r>
          </a:p>
        </p:txBody>
      </p:sp>
      <p:pic>
        <p:nvPicPr>
          <p:cNvPr id="4" name="Picture 3">
            <a:extLst>
              <a:ext uri="{FF2B5EF4-FFF2-40B4-BE49-F238E27FC236}">
                <a16:creationId xmlns:a16="http://schemas.microsoft.com/office/drawing/2014/main" id="{8949B46F-A6A2-4346-8FEA-6C39A6BC84C0}"/>
              </a:ext>
            </a:extLst>
          </p:cNvPr>
          <p:cNvPicPr>
            <a:picLocks noChangeAspect="1"/>
          </p:cNvPicPr>
          <p:nvPr/>
        </p:nvPicPr>
        <p:blipFill>
          <a:blip r:embed="rId2"/>
          <a:stretch>
            <a:fillRect/>
          </a:stretch>
        </p:blipFill>
        <p:spPr>
          <a:xfrm>
            <a:off x="1107118" y="1690688"/>
            <a:ext cx="9977764" cy="1021931"/>
          </a:xfrm>
          <a:prstGeom prst="rect">
            <a:avLst/>
          </a:prstGeom>
        </p:spPr>
      </p:pic>
      <p:pic>
        <p:nvPicPr>
          <p:cNvPr id="5" name="Picture 4">
            <a:extLst>
              <a:ext uri="{FF2B5EF4-FFF2-40B4-BE49-F238E27FC236}">
                <a16:creationId xmlns:a16="http://schemas.microsoft.com/office/drawing/2014/main" id="{E1327B8A-139D-BC44-ADCD-0D403CF99B4F}"/>
              </a:ext>
            </a:extLst>
          </p:cNvPr>
          <p:cNvPicPr>
            <a:picLocks noChangeAspect="1"/>
          </p:cNvPicPr>
          <p:nvPr/>
        </p:nvPicPr>
        <p:blipFill>
          <a:blip r:embed="rId3"/>
          <a:stretch>
            <a:fillRect/>
          </a:stretch>
        </p:blipFill>
        <p:spPr>
          <a:xfrm>
            <a:off x="1107118" y="4704111"/>
            <a:ext cx="10105543" cy="1393868"/>
          </a:xfrm>
          <a:prstGeom prst="rect">
            <a:avLst/>
          </a:prstGeom>
        </p:spPr>
      </p:pic>
      <p:sp>
        <p:nvSpPr>
          <p:cNvPr id="6" name="Rectangle 5">
            <a:extLst>
              <a:ext uri="{FF2B5EF4-FFF2-40B4-BE49-F238E27FC236}">
                <a16:creationId xmlns:a16="http://schemas.microsoft.com/office/drawing/2014/main" id="{BB202159-ECAB-5043-851C-A940DB93673C}"/>
              </a:ext>
            </a:extLst>
          </p:cNvPr>
          <p:cNvSpPr/>
          <p:nvPr/>
        </p:nvSpPr>
        <p:spPr>
          <a:xfrm>
            <a:off x="691243" y="4353382"/>
            <a:ext cx="1967630" cy="70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C6F744-3FBF-9842-9A83-0C70DAEA6709}"/>
              </a:ext>
            </a:extLst>
          </p:cNvPr>
          <p:cNvSpPr/>
          <p:nvPr/>
        </p:nvSpPr>
        <p:spPr>
          <a:xfrm>
            <a:off x="2797703" y="5791418"/>
            <a:ext cx="8414957" cy="70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24396EE-CBD8-4E4A-8D2D-A494DEC10B76}"/>
              </a:ext>
            </a:extLst>
          </p:cNvPr>
          <p:cNvSpPr/>
          <p:nvPr/>
        </p:nvSpPr>
        <p:spPr>
          <a:xfrm>
            <a:off x="3048000" y="2828836"/>
            <a:ext cx="6096000" cy="1477328"/>
          </a:xfrm>
          <a:prstGeom prst="rect">
            <a:avLst/>
          </a:prstGeom>
        </p:spPr>
        <p:txBody>
          <a:bodyPr>
            <a:spAutoFit/>
          </a:bodyPr>
          <a:lstStyle/>
          <a:p>
            <a:r>
              <a:rPr lang="en-US" b="1" u="sng" dirty="0"/>
              <a:t>Culprits</a:t>
            </a:r>
          </a:p>
          <a:p>
            <a:r>
              <a:rPr lang="en-US" dirty="0"/>
              <a:t>Misunderstood</a:t>
            </a:r>
          </a:p>
          <a:p>
            <a:r>
              <a:rPr lang="en-US" dirty="0"/>
              <a:t>Misapplied</a:t>
            </a:r>
          </a:p>
          <a:p>
            <a:r>
              <a:rPr lang="en-US" dirty="0"/>
              <a:t>Answer questions no on asks</a:t>
            </a:r>
          </a:p>
          <a:p>
            <a:r>
              <a:rPr lang="en-US" dirty="0"/>
              <a:t>Unintentional p-hacking</a:t>
            </a:r>
          </a:p>
        </p:txBody>
      </p:sp>
    </p:spTree>
    <p:extLst>
      <p:ext uri="{BB962C8B-B14F-4D97-AF65-F5344CB8AC3E}">
        <p14:creationId xmlns:p14="http://schemas.microsoft.com/office/powerpoint/2010/main" val="2907082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BB25-A4ED-E744-ADBA-7DF08F2A62E7}"/>
              </a:ext>
            </a:extLst>
          </p:cNvPr>
          <p:cNvSpPr>
            <a:spLocks noGrp="1"/>
          </p:cNvSpPr>
          <p:nvPr>
            <p:ph type="title"/>
          </p:nvPr>
        </p:nvSpPr>
        <p:spPr/>
        <p:txBody>
          <a:bodyPr anchor="t"/>
          <a:lstStyle/>
          <a:p>
            <a:r>
              <a:rPr lang="en-US" dirty="0"/>
              <a:t>What is data?</a:t>
            </a:r>
          </a:p>
        </p:txBody>
      </p:sp>
      <p:sp>
        <p:nvSpPr>
          <p:cNvPr id="3" name="Content Placeholder 2">
            <a:extLst>
              <a:ext uri="{FF2B5EF4-FFF2-40B4-BE49-F238E27FC236}">
                <a16:creationId xmlns:a16="http://schemas.microsoft.com/office/drawing/2014/main" id="{BF77FFEF-27D8-CB47-8F77-D1337FFA6F30}"/>
              </a:ext>
            </a:extLst>
          </p:cNvPr>
          <p:cNvSpPr>
            <a:spLocks noGrp="1"/>
          </p:cNvSpPr>
          <p:nvPr>
            <p:ph idx="1"/>
          </p:nvPr>
        </p:nvSpPr>
        <p:spPr>
          <a:xfrm>
            <a:off x="838200" y="5065614"/>
            <a:ext cx="10515600" cy="1790363"/>
          </a:xfrm>
        </p:spPr>
        <p:txBody>
          <a:bodyPr>
            <a:normAutofit/>
          </a:bodyPr>
          <a:lstStyle/>
          <a:p>
            <a:r>
              <a:rPr lang="en-US" sz="2400" dirty="0"/>
              <a:t>Often visualized as </a:t>
            </a:r>
            <a:r>
              <a:rPr lang="en-US" sz="2400" u="sng" dirty="0">
                <a:solidFill>
                  <a:schemeClr val="accent1">
                    <a:lumMod val="75000"/>
                  </a:schemeClr>
                </a:solidFill>
              </a:rPr>
              <a:t>observations</a:t>
            </a:r>
            <a:r>
              <a:rPr lang="en-US" sz="2400" dirty="0"/>
              <a:t> and </a:t>
            </a:r>
            <a:r>
              <a:rPr lang="en-US" sz="2400" u="sng" dirty="0">
                <a:solidFill>
                  <a:schemeClr val="accent1">
                    <a:lumMod val="75000"/>
                  </a:schemeClr>
                </a:solidFill>
              </a:rPr>
              <a:t>features</a:t>
            </a:r>
            <a:r>
              <a:rPr lang="en-US" sz="2400" dirty="0"/>
              <a:t> in some spreadsheet. </a:t>
            </a:r>
            <a:r>
              <a:rPr lang="en-US" sz="2400" b="1" dirty="0"/>
              <a:t>Structured</a:t>
            </a:r>
          </a:p>
          <a:p>
            <a:r>
              <a:rPr lang="en-US" sz="2400" dirty="0"/>
              <a:t>Most data is </a:t>
            </a:r>
            <a:r>
              <a:rPr lang="en-US" sz="2400" b="1" dirty="0"/>
              <a:t>un-structured</a:t>
            </a:r>
            <a:r>
              <a:rPr lang="en-US" sz="2400" dirty="0"/>
              <a:t>. (lab notes, numbers mixed with descriptive prose)</a:t>
            </a:r>
          </a:p>
          <a:p>
            <a:r>
              <a:rPr lang="en-US" sz="2400" dirty="0"/>
              <a:t>Sometimes observations are linked to known </a:t>
            </a:r>
            <a:r>
              <a:rPr lang="en-US" sz="2400" u="sng" dirty="0">
                <a:solidFill>
                  <a:schemeClr val="accent1">
                    <a:lumMod val="75000"/>
                  </a:schemeClr>
                </a:solidFill>
              </a:rPr>
              <a:t>outcomes</a:t>
            </a:r>
            <a:r>
              <a:rPr lang="en-US" sz="2400" b="1" dirty="0"/>
              <a:t>. Paired or Labeled </a:t>
            </a:r>
            <a:r>
              <a:rPr lang="en-US" sz="2400" dirty="0"/>
              <a:t>data</a:t>
            </a:r>
            <a:r>
              <a:rPr lang="en-US" sz="2400" b="1" dirty="0"/>
              <a:t> </a:t>
            </a:r>
            <a:r>
              <a:rPr lang="en-US" sz="2400" dirty="0"/>
              <a:t> </a:t>
            </a:r>
          </a:p>
        </p:txBody>
      </p:sp>
      <p:pic>
        <p:nvPicPr>
          <p:cNvPr id="8" name="Picture 7">
            <a:extLst>
              <a:ext uri="{FF2B5EF4-FFF2-40B4-BE49-F238E27FC236}">
                <a16:creationId xmlns:a16="http://schemas.microsoft.com/office/drawing/2014/main" id="{4C14DAD8-37B9-1B48-855A-A9385A6A7D8C}"/>
              </a:ext>
            </a:extLst>
          </p:cNvPr>
          <p:cNvPicPr>
            <a:picLocks noChangeAspect="1"/>
          </p:cNvPicPr>
          <p:nvPr/>
        </p:nvPicPr>
        <p:blipFill>
          <a:blip r:embed="rId3"/>
          <a:stretch>
            <a:fillRect/>
          </a:stretch>
        </p:blipFill>
        <p:spPr>
          <a:xfrm>
            <a:off x="-85303" y="1690688"/>
            <a:ext cx="8464269" cy="2925439"/>
          </a:xfrm>
          <a:prstGeom prst="rect">
            <a:avLst/>
          </a:prstGeom>
        </p:spPr>
      </p:pic>
      <p:pic>
        <p:nvPicPr>
          <p:cNvPr id="10" name="Picture 9">
            <a:extLst>
              <a:ext uri="{FF2B5EF4-FFF2-40B4-BE49-F238E27FC236}">
                <a16:creationId xmlns:a16="http://schemas.microsoft.com/office/drawing/2014/main" id="{E73F64CA-D172-9F4D-B5A1-0020EC5F29E8}"/>
              </a:ext>
            </a:extLst>
          </p:cNvPr>
          <p:cNvPicPr>
            <a:picLocks noChangeAspect="1"/>
          </p:cNvPicPr>
          <p:nvPr/>
        </p:nvPicPr>
        <p:blipFill>
          <a:blip r:embed="rId4"/>
          <a:stretch>
            <a:fillRect/>
          </a:stretch>
        </p:blipFill>
        <p:spPr>
          <a:xfrm>
            <a:off x="8378966" y="267037"/>
            <a:ext cx="3360454" cy="4903773"/>
          </a:xfrm>
          <a:prstGeom prst="rect">
            <a:avLst/>
          </a:prstGeom>
        </p:spPr>
      </p:pic>
    </p:spTree>
    <p:extLst>
      <p:ext uri="{BB962C8B-B14F-4D97-AF65-F5344CB8AC3E}">
        <p14:creationId xmlns:p14="http://schemas.microsoft.com/office/powerpoint/2010/main" val="961866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E280-5D16-D740-90A6-ACDDA296E240}"/>
              </a:ext>
            </a:extLst>
          </p:cNvPr>
          <p:cNvSpPr>
            <a:spLocks noGrp="1"/>
          </p:cNvSpPr>
          <p:nvPr>
            <p:ph type="title"/>
          </p:nvPr>
        </p:nvSpPr>
        <p:spPr/>
        <p:txBody>
          <a:bodyPr/>
          <a:lstStyle/>
          <a:p>
            <a:r>
              <a:rPr lang="en-US" dirty="0"/>
              <a:t>Hypothesis test and Significance test</a:t>
            </a:r>
          </a:p>
        </p:txBody>
      </p:sp>
      <p:sp>
        <p:nvSpPr>
          <p:cNvPr id="3" name="Content Placeholder 2">
            <a:extLst>
              <a:ext uri="{FF2B5EF4-FFF2-40B4-BE49-F238E27FC236}">
                <a16:creationId xmlns:a16="http://schemas.microsoft.com/office/drawing/2014/main" id="{84DC7794-28FE-9B49-A818-0A5B215C9AF4}"/>
              </a:ext>
            </a:extLst>
          </p:cNvPr>
          <p:cNvSpPr>
            <a:spLocks noGrp="1"/>
          </p:cNvSpPr>
          <p:nvPr>
            <p:ph idx="1"/>
          </p:nvPr>
        </p:nvSpPr>
        <p:spPr/>
        <p:txBody>
          <a:bodyPr/>
          <a:lstStyle/>
          <a:p>
            <a:r>
              <a:rPr lang="en-US" dirty="0"/>
              <a:t>P &lt; 0.05 is </a:t>
            </a:r>
            <a:r>
              <a:rPr lang="en-US" dirty="0" err="1"/>
              <a:t>arbitray</a:t>
            </a:r>
            <a:r>
              <a:rPr lang="en-US" dirty="0"/>
              <a:t> (but not unreasonable)</a:t>
            </a:r>
          </a:p>
          <a:p>
            <a:r>
              <a:rPr lang="en-US" dirty="0" err="1"/>
              <a:t>Neyman</a:t>
            </a:r>
            <a:r>
              <a:rPr lang="en-US" dirty="0"/>
              <a:t> 1933: Type 1 </a:t>
            </a:r>
            <a:r>
              <a:rPr lang="en-US" dirty="0" err="1"/>
              <a:t>erros</a:t>
            </a:r>
            <a:r>
              <a:rPr lang="en-US" dirty="0"/>
              <a:t> (FP) and errors type 2 errors (FN) to formalize the concept of power.</a:t>
            </a:r>
          </a:p>
          <a:p>
            <a:r>
              <a:rPr lang="en-US" dirty="0"/>
              <a:t>More N = better Stats, More N = More $$$</a:t>
            </a:r>
          </a:p>
          <a:p>
            <a:r>
              <a:rPr lang="en-US" dirty="0"/>
              <a:t>Long deep history has crystalized  p&gt;0.05  dogma.</a:t>
            </a:r>
          </a:p>
          <a:p>
            <a:endParaRPr lang="en-US" dirty="0"/>
          </a:p>
          <a:p>
            <a:r>
              <a:rPr lang="en-US" dirty="0"/>
              <a:t>Frequentist approach can only reject the Null hypothesis.</a:t>
            </a:r>
          </a:p>
        </p:txBody>
      </p:sp>
    </p:spTree>
    <p:extLst>
      <p:ext uri="{BB962C8B-B14F-4D97-AF65-F5344CB8AC3E}">
        <p14:creationId xmlns:p14="http://schemas.microsoft.com/office/powerpoint/2010/main" val="4108034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B7C6-DB60-9E41-A8A4-909E310E4785}"/>
              </a:ext>
            </a:extLst>
          </p:cNvPr>
          <p:cNvSpPr>
            <a:spLocks noGrp="1"/>
          </p:cNvSpPr>
          <p:nvPr>
            <p:ph type="title"/>
          </p:nvPr>
        </p:nvSpPr>
        <p:spPr/>
        <p:txBody>
          <a:bodyPr/>
          <a:lstStyle/>
          <a:p>
            <a:r>
              <a:rPr lang="en-US" dirty="0"/>
              <a:t>Contradictory Instructions</a:t>
            </a:r>
          </a:p>
        </p:txBody>
      </p:sp>
      <p:sp>
        <p:nvSpPr>
          <p:cNvPr id="3" name="Content Placeholder 2">
            <a:extLst>
              <a:ext uri="{FF2B5EF4-FFF2-40B4-BE49-F238E27FC236}">
                <a16:creationId xmlns:a16="http://schemas.microsoft.com/office/drawing/2014/main" id="{6A62B766-1B6D-D545-8AD7-BE323C3893A8}"/>
              </a:ext>
            </a:extLst>
          </p:cNvPr>
          <p:cNvSpPr>
            <a:spLocks noGrp="1"/>
          </p:cNvSpPr>
          <p:nvPr>
            <p:ph idx="1"/>
          </p:nvPr>
        </p:nvSpPr>
        <p:spPr>
          <a:xfrm>
            <a:off x="838200" y="1587630"/>
            <a:ext cx="10515600" cy="4351338"/>
          </a:xfrm>
        </p:spPr>
        <p:txBody>
          <a:bodyPr/>
          <a:lstStyle/>
          <a:p>
            <a:r>
              <a:rPr lang="en-US" dirty="0"/>
              <a:t>Sometimes details of experiments cannot be reproduced 100%.</a:t>
            </a:r>
          </a:p>
          <a:p>
            <a:r>
              <a:rPr lang="en-US" dirty="0"/>
              <a:t>Judgments and debates on what is appropriate often driven by conviction rather than data.</a:t>
            </a:r>
          </a:p>
          <a:p>
            <a:r>
              <a:rPr lang="en-US" dirty="0"/>
              <a:t>P-value dogma -&gt; conviction</a:t>
            </a:r>
          </a:p>
        </p:txBody>
      </p:sp>
      <p:pic>
        <p:nvPicPr>
          <p:cNvPr id="4" name="Picture 3">
            <a:extLst>
              <a:ext uri="{FF2B5EF4-FFF2-40B4-BE49-F238E27FC236}">
                <a16:creationId xmlns:a16="http://schemas.microsoft.com/office/drawing/2014/main" id="{2F099603-B3E5-6649-A004-684F3E098884}"/>
              </a:ext>
            </a:extLst>
          </p:cNvPr>
          <p:cNvPicPr>
            <a:picLocks noChangeAspect="1"/>
          </p:cNvPicPr>
          <p:nvPr/>
        </p:nvPicPr>
        <p:blipFill>
          <a:blip r:embed="rId2"/>
          <a:stretch>
            <a:fillRect/>
          </a:stretch>
        </p:blipFill>
        <p:spPr>
          <a:xfrm>
            <a:off x="2590800" y="3576790"/>
            <a:ext cx="7010400" cy="3111500"/>
          </a:xfrm>
          <a:prstGeom prst="rect">
            <a:avLst/>
          </a:prstGeom>
        </p:spPr>
      </p:pic>
    </p:spTree>
    <p:extLst>
      <p:ext uri="{BB962C8B-B14F-4D97-AF65-F5344CB8AC3E}">
        <p14:creationId xmlns:p14="http://schemas.microsoft.com/office/powerpoint/2010/main" val="1328602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7249A-34D7-2640-BB41-2709231C394E}"/>
              </a:ext>
            </a:extLst>
          </p:cNvPr>
          <p:cNvSpPr>
            <a:spLocks noGrp="1"/>
          </p:cNvSpPr>
          <p:nvPr>
            <p:ph type="title"/>
          </p:nvPr>
        </p:nvSpPr>
        <p:spPr/>
        <p:txBody>
          <a:bodyPr/>
          <a:lstStyle/>
          <a:p>
            <a:r>
              <a:rPr lang="en-US" dirty="0"/>
              <a:t>P-values are not linear</a:t>
            </a:r>
          </a:p>
        </p:txBody>
      </p:sp>
      <p:pic>
        <p:nvPicPr>
          <p:cNvPr id="5" name="Picture 4">
            <a:extLst>
              <a:ext uri="{FF2B5EF4-FFF2-40B4-BE49-F238E27FC236}">
                <a16:creationId xmlns:a16="http://schemas.microsoft.com/office/drawing/2014/main" id="{F33D0815-D4ED-9242-B0B1-6F32BC35DA12}"/>
              </a:ext>
            </a:extLst>
          </p:cNvPr>
          <p:cNvPicPr>
            <a:picLocks noChangeAspect="1"/>
          </p:cNvPicPr>
          <p:nvPr/>
        </p:nvPicPr>
        <p:blipFill>
          <a:blip r:embed="rId2"/>
          <a:stretch>
            <a:fillRect/>
          </a:stretch>
        </p:blipFill>
        <p:spPr>
          <a:xfrm>
            <a:off x="2584450" y="1690688"/>
            <a:ext cx="7023100" cy="4724400"/>
          </a:xfrm>
          <a:prstGeom prst="rect">
            <a:avLst/>
          </a:prstGeom>
        </p:spPr>
      </p:pic>
    </p:spTree>
    <p:extLst>
      <p:ext uri="{BB962C8B-B14F-4D97-AF65-F5344CB8AC3E}">
        <p14:creationId xmlns:p14="http://schemas.microsoft.com/office/powerpoint/2010/main" val="577137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11AFE-DE20-9D4E-B2FD-6D0EC6385B5E}"/>
              </a:ext>
            </a:extLst>
          </p:cNvPr>
          <p:cNvSpPr>
            <a:spLocks noGrp="1"/>
          </p:cNvSpPr>
          <p:nvPr>
            <p:ph type="title"/>
          </p:nvPr>
        </p:nvSpPr>
        <p:spPr/>
        <p:txBody>
          <a:bodyPr/>
          <a:lstStyle/>
          <a:p>
            <a:r>
              <a:rPr lang="en-US" dirty="0"/>
              <a:t>Story telling and P-hacking</a:t>
            </a:r>
          </a:p>
        </p:txBody>
      </p:sp>
      <p:pic>
        <p:nvPicPr>
          <p:cNvPr id="4" name="Picture 3">
            <a:extLst>
              <a:ext uri="{FF2B5EF4-FFF2-40B4-BE49-F238E27FC236}">
                <a16:creationId xmlns:a16="http://schemas.microsoft.com/office/drawing/2014/main" id="{FB8C2225-4B4F-9F44-9648-EF1F2FB2050A}"/>
              </a:ext>
            </a:extLst>
          </p:cNvPr>
          <p:cNvPicPr>
            <a:picLocks noChangeAspect="1"/>
          </p:cNvPicPr>
          <p:nvPr/>
        </p:nvPicPr>
        <p:blipFill>
          <a:blip r:embed="rId2"/>
          <a:stretch>
            <a:fillRect/>
          </a:stretch>
        </p:blipFill>
        <p:spPr>
          <a:xfrm>
            <a:off x="1959633" y="1327759"/>
            <a:ext cx="8272734" cy="5383843"/>
          </a:xfrm>
          <a:prstGeom prst="rect">
            <a:avLst/>
          </a:prstGeom>
        </p:spPr>
      </p:pic>
    </p:spTree>
    <p:extLst>
      <p:ext uri="{BB962C8B-B14F-4D97-AF65-F5344CB8AC3E}">
        <p14:creationId xmlns:p14="http://schemas.microsoft.com/office/powerpoint/2010/main" val="3157884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5EFE3E-BF32-914A-845D-32DD28FE7FCC}"/>
              </a:ext>
            </a:extLst>
          </p:cNvPr>
          <p:cNvPicPr>
            <a:picLocks noChangeAspect="1"/>
          </p:cNvPicPr>
          <p:nvPr/>
        </p:nvPicPr>
        <p:blipFill>
          <a:blip r:embed="rId2"/>
          <a:stretch>
            <a:fillRect/>
          </a:stretch>
        </p:blipFill>
        <p:spPr>
          <a:xfrm>
            <a:off x="2504596" y="309927"/>
            <a:ext cx="6589300" cy="6238146"/>
          </a:xfrm>
          <a:prstGeom prst="rect">
            <a:avLst/>
          </a:prstGeom>
        </p:spPr>
      </p:pic>
    </p:spTree>
    <p:extLst>
      <p:ext uri="{BB962C8B-B14F-4D97-AF65-F5344CB8AC3E}">
        <p14:creationId xmlns:p14="http://schemas.microsoft.com/office/powerpoint/2010/main" val="414808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5078BE-49C7-CD47-9C87-29B13706792E}"/>
              </a:ext>
            </a:extLst>
          </p:cNvPr>
          <p:cNvPicPr>
            <a:picLocks noChangeAspect="1"/>
          </p:cNvPicPr>
          <p:nvPr/>
        </p:nvPicPr>
        <p:blipFill>
          <a:blip r:embed="rId2"/>
          <a:stretch>
            <a:fillRect/>
          </a:stretch>
        </p:blipFill>
        <p:spPr>
          <a:xfrm>
            <a:off x="0" y="2010428"/>
            <a:ext cx="4279900" cy="2286000"/>
          </a:xfrm>
          <a:prstGeom prst="rect">
            <a:avLst/>
          </a:prstGeom>
        </p:spPr>
      </p:pic>
      <p:pic>
        <p:nvPicPr>
          <p:cNvPr id="6" name="Picture 5">
            <a:extLst>
              <a:ext uri="{FF2B5EF4-FFF2-40B4-BE49-F238E27FC236}">
                <a16:creationId xmlns:a16="http://schemas.microsoft.com/office/drawing/2014/main" id="{558233C9-22CD-A149-811F-B49C40530730}"/>
              </a:ext>
            </a:extLst>
          </p:cNvPr>
          <p:cNvPicPr>
            <a:picLocks noChangeAspect="1"/>
          </p:cNvPicPr>
          <p:nvPr/>
        </p:nvPicPr>
        <p:blipFill>
          <a:blip r:embed="rId3"/>
          <a:stretch>
            <a:fillRect/>
          </a:stretch>
        </p:blipFill>
        <p:spPr>
          <a:xfrm>
            <a:off x="4313303" y="359428"/>
            <a:ext cx="3873500" cy="5588000"/>
          </a:xfrm>
          <a:prstGeom prst="rect">
            <a:avLst/>
          </a:prstGeom>
        </p:spPr>
      </p:pic>
      <p:pic>
        <p:nvPicPr>
          <p:cNvPr id="7" name="Picture 6">
            <a:extLst>
              <a:ext uri="{FF2B5EF4-FFF2-40B4-BE49-F238E27FC236}">
                <a16:creationId xmlns:a16="http://schemas.microsoft.com/office/drawing/2014/main" id="{7428E6BE-FA92-1647-A6B5-603BC05F60BE}"/>
              </a:ext>
            </a:extLst>
          </p:cNvPr>
          <p:cNvPicPr>
            <a:picLocks noChangeAspect="1"/>
          </p:cNvPicPr>
          <p:nvPr/>
        </p:nvPicPr>
        <p:blipFill>
          <a:blip r:embed="rId4"/>
          <a:stretch>
            <a:fillRect/>
          </a:stretch>
        </p:blipFill>
        <p:spPr>
          <a:xfrm>
            <a:off x="9105987" y="2108200"/>
            <a:ext cx="2197100" cy="2641600"/>
          </a:xfrm>
          <a:prstGeom prst="rect">
            <a:avLst/>
          </a:prstGeom>
        </p:spPr>
      </p:pic>
    </p:spTree>
    <p:extLst>
      <p:ext uri="{BB962C8B-B14F-4D97-AF65-F5344CB8AC3E}">
        <p14:creationId xmlns:p14="http://schemas.microsoft.com/office/powerpoint/2010/main" val="652970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6CDA-C659-1547-9CCE-385C64A53ED2}"/>
              </a:ext>
            </a:extLst>
          </p:cNvPr>
          <p:cNvSpPr>
            <a:spLocks noGrp="1"/>
          </p:cNvSpPr>
          <p:nvPr>
            <p:ph type="title"/>
          </p:nvPr>
        </p:nvSpPr>
        <p:spPr/>
        <p:txBody>
          <a:bodyPr/>
          <a:lstStyle/>
          <a:p>
            <a:r>
              <a:rPr lang="en-US" dirty="0"/>
              <a:t>EDA slide</a:t>
            </a:r>
          </a:p>
        </p:txBody>
      </p:sp>
      <p:sp>
        <p:nvSpPr>
          <p:cNvPr id="3" name="Content Placeholder 2">
            <a:extLst>
              <a:ext uri="{FF2B5EF4-FFF2-40B4-BE49-F238E27FC236}">
                <a16:creationId xmlns:a16="http://schemas.microsoft.com/office/drawing/2014/main" id="{27EC2A5C-974A-334C-B172-162C6EBC06F0}"/>
              </a:ext>
            </a:extLst>
          </p:cNvPr>
          <p:cNvSpPr>
            <a:spLocks noGrp="1"/>
          </p:cNvSpPr>
          <p:nvPr>
            <p:ph idx="1"/>
          </p:nvPr>
        </p:nvSpPr>
        <p:spPr/>
        <p:txBody>
          <a:bodyPr/>
          <a:lstStyle/>
          <a:p>
            <a:r>
              <a:rPr lang="en-US" dirty="0"/>
              <a:t>PCA interactive tool how it works</a:t>
            </a:r>
          </a:p>
          <a:p>
            <a:pPr marL="0" indent="0">
              <a:buNone/>
            </a:pPr>
            <a:endParaRPr lang="en-US" dirty="0"/>
          </a:p>
        </p:txBody>
      </p:sp>
    </p:spTree>
    <p:extLst>
      <p:ext uri="{BB962C8B-B14F-4D97-AF65-F5344CB8AC3E}">
        <p14:creationId xmlns:p14="http://schemas.microsoft.com/office/powerpoint/2010/main" val="167763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C6C2-F8CA-0A4D-9C2D-D722932B79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A9D8E7-8A99-7B44-B9B6-4F017DD245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283C3E0-7AC0-814D-9266-4B79FA267614}"/>
              </a:ext>
            </a:extLst>
          </p:cNvPr>
          <p:cNvPicPr>
            <a:picLocks noChangeAspect="1"/>
          </p:cNvPicPr>
          <p:nvPr/>
        </p:nvPicPr>
        <p:blipFill>
          <a:blip r:embed="rId2"/>
          <a:stretch>
            <a:fillRect/>
          </a:stretch>
        </p:blipFill>
        <p:spPr>
          <a:xfrm>
            <a:off x="1694793" y="0"/>
            <a:ext cx="8802414" cy="6858000"/>
          </a:xfrm>
          <a:prstGeom prst="rect">
            <a:avLst/>
          </a:prstGeom>
        </p:spPr>
      </p:pic>
    </p:spTree>
    <p:extLst>
      <p:ext uri="{BB962C8B-B14F-4D97-AF65-F5344CB8AC3E}">
        <p14:creationId xmlns:p14="http://schemas.microsoft.com/office/powerpoint/2010/main" val="731916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2D67-E849-7844-9BB1-EA0E4C5CFD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A971D5-4A5E-294D-AECA-B357D3ADB21F}"/>
              </a:ext>
            </a:extLst>
          </p:cNvPr>
          <p:cNvSpPr>
            <a:spLocks noGrp="1"/>
          </p:cNvSpPr>
          <p:nvPr>
            <p:ph idx="1"/>
          </p:nvPr>
        </p:nvSpPr>
        <p:spPr/>
        <p:txBody>
          <a:bodyPr/>
          <a:lstStyle/>
          <a:p>
            <a:r>
              <a:rPr lang="en-US" dirty="0"/>
              <a:t>One layer deep = linear regression</a:t>
            </a:r>
          </a:p>
          <a:p>
            <a:r>
              <a:rPr lang="en-US" dirty="0"/>
              <a:t>Visualize one layer deep model (use this fig when teaching regression)</a:t>
            </a:r>
          </a:p>
        </p:txBody>
      </p:sp>
    </p:spTree>
    <p:extLst>
      <p:ext uri="{BB962C8B-B14F-4D97-AF65-F5344CB8AC3E}">
        <p14:creationId xmlns:p14="http://schemas.microsoft.com/office/powerpoint/2010/main" val="329462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6BDA3D-E0E9-1349-984D-CC3DBBA432B4}"/>
              </a:ext>
            </a:extLst>
          </p:cNvPr>
          <p:cNvPicPr>
            <a:picLocks noChangeAspect="1"/>
          </p:cNvPicPr>
          <p:nvPr/>
        </p:nvPicPr>
        <p:blipFill>
          <a:blip r:embed="rId3"/>
          <a:stretch>
            <a:fillRect/>
          </a:stretch>
        </p:blipFill>
        <p:spPr>
          <a:xfrm>
            <a:off x="3023286" y="1266044"/>
            <a:ext cx="9168714" cy="5591956"/>
          </a:xfrm>
          <a:prstGeom prst="rect">
            <a:avLst/>
          </a:prstGeom>
        </p:spPr>
      </p:pic>
    </p:spTree>
    <p:extLst>
      <p:ext uri="{BB962C8B-B14F-4D97-AF65-F5344CB8AC3E}">
        <p14:creationId xmlns:p14="http://schemas.microsoft.com/office/powerpoint/2010/main" val="2271250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3D85-434E-414D-A9CD-76D71C6C30CD}"/>
              </a:ext>
            </a:extLst>
          </p:cNvPr>
          <p:cNvSpPr>
            <a:spLocks noGrp="1"/>
          </p:cNvSpPr>
          <p:nvPr>
            <p:ph type="title"/>
          </p:nvPr>
        </p:nvSpPr>
        <p:spPr/>
        <p:txBody>
          <a:bodyPr/>
          <a:lstStyle/>
          <a:p>
            <a:r>
              <a:rPr lang="en-US" dirty="0"/>
              <a:t>Fantastic Data and where to find them </a:t>
            </a:r>
          </a:p>
        </p:txBody>
      </p:sp>
      <p:pic>
        <p:nvPicPr>
          <p:cNvPr id="2050" name="Picture 2">
            <a:extLst>
              <a:ext uri="{FF2B5EF4-FFF2-40B4-BE49-F238E27FC236}">
                <a16:creationId xmlns:a16="http://schemas.microsoft.com/office/drawing/2014/main" id="{39C07579-4A5F-6542-A4DA-D5432103C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876800" cy="1574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0007AC-553E-6B48-8AC1-D1B55109B664}"/>
              </a:ext>
            </a:extLst>
          </p:cNvPr>
          <p:cNvSpPr/>
          <p:nvPr/>
        </p:nvSpPr>
        <p:spPr>
          <a:xfrm>
            <a:off x="735231" y="4406385"/>
            <a:ext cx="5082738" cy="369332"/>
          </a:xfrm>
          <a:prstGeom prst="rect">
            <a:avLst/>
          </a:prstGeom>
        </p:spPr>
        <p:txBody>
          <a:bodyPr wrap="none">
            <a:spAutoFit/>
          </a:bodyPr>
          <a:lstStyle/>
          <a:p>
            <a:r>
              <a:rPr lang="en-US" dirty="0">
                <a:solidFill>
                  <a:schemeClr val="accent1">
                    <a:lumMod val="75000"/>
                  </a:schemeClr>
                </a:solidFill>
              </a:rPr>
              <a:t>http://</a:t>
            </a:r>
            <a:r>
              <a:rPr lang="en-US" dirty="0" err="1">
                <a:solidFill>
                  <a:schemeClr val="accent1">
                    <a:lumMod val="75000"/>
                  </a:schemeClr>
                </a:solidFill>
              </a:rPr>
              <a:t>www.ics.uci.edu</a:t>
            </a:r>
            <a:r>
              <a:rPr lang="en-US" dirty="0">
                <a:solidFill>
                  <a:schemeClr val="accent1">
                    <a:lumMod val="75000"/>
                  </a:schemeClr>
                </a:solidFill>
              </a:rPr>
              <a:t>/~</a:t>
            </a:r>
            <a:r>
              <a:rPr lang="en-US" dirty="0" err="1">
                <a:solidFill>
                  <a:schemeClr val="accent1">
                    <a:lumMod val="75000"/>
                  </a:schemeClr>
                </a:solidFill>
              </a:rPr>
              <a:t>mlearn</a:t>
            </a:r>
            <a:r>
              <a:rPr lang="en-US" dirty="0">
                <a:solidFill>
                  <a:schemeClr val="accent1">
                    <a:lumMod val="75000"/>
                  </a:schemeClr>
                </a:solidFill>
              </a:rPr>
              <a:t>/</a:t>
            </a:r>
            <a:r>
              <a:rPr lang="en-US" dirty="0" err="1">
                <a:solidFill>
                  <a:schemeClr val="accent1">
                    <a:lumMod val="75000"/>
                  </a:schemeClr>
                </a:solidFill>
              </a:rPr>
              <a:t>MLRepository.html</a:t>
            </a:r>
            <a:endParaRPr lang="en-US" dirty="0">
              <a:solidFill>
                <a:schemeClr val="accent1">
                  <a:lumMod val="75000"/>
                </a:schemeClr>
              </a:solidFill>
            </a:endParaRPr>
          </a:p>
        </p:txBody>
      </p:sp>
      <p:pic>
        <p:nvPicPr>
          <p:cNvPr id="2052" name="Picture 4">
            <a:extLst>
              <a:ext uri="{FF2B5EF4-FFF2-40B4-BE49-F238E27FC236}">
                <a16:creationId xmlns:a16="http://schemas.microsoft.com/office/drawing/2014/main" id="{58AE251D-D104-B446-9EA4-B4817A79F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45951"/>
            <a:ext cx="4876800" cy="1003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16D4FB4-A45B-BE49-86FC-AB4C89EEEBA0}"/>
              </a:ext>
            </a:extLst>
          </p:cNvPr>
          <p:cNvSpPr/>
          <p:nvPr/>
        </p:nvSpPr>
        <p:spPr>
          <a:xfrm>
            <a:off x="735231" y="4648185"/>
            <a:ext cx="3206775" cy="369332"/>
          </a:xfrm>
          <a:prstGeom prst="rect">
            <a:avLst/>
          </a:prstGeom>
        </p:spPr>
        <p:txBody>
          <a:bodyPr wrap="none">
            <a:spAutoFit/>
          </a:bodyPr>
          <a:lstStyle/>
          <a:p>
            <a:r>
              <a:rPr lang="en-US" dirty="0">
                <a:solidFill>
                  <a:schemeClr val="accent1">
                    <a:lumMod val="75000"/>
                  </a:schemeClr>
                </a:solidFill>
              </a:rPr>
              <a:t>https://archive-</a:t>
            </a:r>
            <a:r>
              <a:rPr lang="en-US" dirty="0" err="1">
                <a:solidFill>
                  <a:schemeClr val="accent1">
                    <a:lumMod val="75000"/>
                  </a:schemeClr>
                </a:solidFill>
              </a:rPr>
              <a:t>beta.ics.uci.edu</a:t>
            </a:r>
            <a:r>
              <a:rPr lang="en-US" dirty="0">
                <a:solidFill>
                  <a:schemeClr val="accent1">
                    <a:lumMod val="75000"/>
                  </a:schemeClr>
                </a:solidFill>
              </a:rPr>
              <a:t>/</a:t>
            </a:r>
          </a:p>
        </p:txBody>
      </p:sp>
      <p:pic>
        <p:nvPicPr>
          <p:cNvPr id="2054" name="Picture 6" descr="Kaggle">
            <a:extLst>
              <a:ext uri="{FF2B5EF4-FFF2-40B4-BE49-F238E27FC236}">
                <a16:creationId xmlns:a16="http://schemas.microsoft.com/office/drawing/2014/main" id="{0FDF9427-3A17-394F-8AC6-17BD90977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662" y="1689947"/>
            <a:ext cx="3048000" cy="1092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FF51895-2EB7-914C-A358-53F3BE4D836C}"/>
              </a:ext>
            </a:extLst>
          </p:cNvPr>
          <p:cNvSpPr/>
          <p:nvPr/>
        </p:nvSpPr>
        <p:spPr>
          <a:xfrm>
            <a:off x="7267662" y="2752330"/>
            <a:ext cx="2596352" cy="369332"/>
          </a:xfrm>
          <a:prstGeom prst="rect">
            <a:avLst/>
          </a:prstGeom>
        </p:spPr>
        <p:txBody>
          <a:bodyPr wrap="none">
            <a:spAutoFit/>
          </a:bodyPr>
          <a:lstStyle/>
          <a:p>
            <a:r>
              <a:rPr lang="en-US" dirty="0">
                <a:solidFill>
                  <a:schemeClr val="accent1">
                    <a:lumMod val="60000"/>
                    <a:lumOff val="40000"/>
                  </a:schemeClr>
                </a:solidFill>
              </a:rPr>
              <a:t>https://</a:t>
            </a:r>
            <a:r>
              <a:rPr lang="en-US" dirty="0" err="1">
                <a:solidFill>
                  <a:schemeClr val="accent1">
                    <a:lumMod val="60000"/>
                    <a:lumOff val="40000"/>
                  </a:schemeClr>
                </a:solidFill>
              </a:rPr>
              <a:t>www.kaggle.com</a:t>
            </a:r>
            <a:r>
              <a:rPr lang="en-US" dirty="0">
                <a:solidFill>
                  <a:schemeClr val="accent1">
                    <a:lumMod val="60000"/>
                    <a:lumOff val="40000"/>
                  </a:schemeClr>
                </a:solidFill>
              </a:rPr>
              <a:t>/</a:t>
            </a:r>
          </a:p>
        </p:txBody>
      </p:sp>
      <p:sp>
        <p:nvSpPr>
          <p:cNvPr id="13" name="Content Placeholder 2">
            <a:extLst>
              <a:ext uri="{FF2B5EF4-FFF2-40B4-BE49-F238E27FC236}">
                <a16:creationId xmlns:a16="http://schemas.microsoft.com/office/drawing/2014/main" id="{4BE4E3BE-182C-2247-932F-DDCC768EF03E}"/>
              </a:ext>
            </a:extLst>
          </p:cNvPr>
          <p:cNvSpPr>
            <a:spLocks noGrp="1"/>
          </p:cNvSpPr>
          <p:nvPr>
            <p:ph idx="1"/>
          </p:nvPr>
        </p:nvSpPr>
        <p:spPr>
          <a:xfrm>
            <a:off x="838200" y="5065614"/>
            <a:ext cx="10515600" cy="1790363"/>
          </a:xfrm>
        </p:spPr>
        <p:txBody>
          <a:bodyPr>
            <a:normAutofit/>
          </a:bodyPr>
          <a:lstStyle/>
          <a:p>
            <a:pPr marL="0" indent="0" algn="ctr">
              <a:buNone/>
            </a:pPr>
            <a:r>
              <a:rPr lang="en-US" sz="2400" u="sng" dirty="0"/>
              <a:t>Usual UX is to search databases by:</a:t>
            </a:r>
          </a:p>
          <a:p>
            <a:pPr algn="ctr"/>
            <a:r>
              <a:rPr lang="en-US" sz="2400" dirty="0"/>
              <a:t>Task – Regression, Clustering, Classification</a:t>
            </a:r>
          </a:p>
          <a:p>
            <a:pPr algn="ctr"/>
            <a:r>
              <a:rPr lang="en-US" sz="2400" dirty="0"/>
              <a:t>Domain – Life sciences, Physical sciences, Social sciences …</a:t>
            </a:r>
          </a:p>
          <a:p>
            <a:pPr algn="ctr"/>
            <a:r>
              <a:rPr lang="en-US" sz="2400" dirty="0"/>
              <a:t>Size – Number of Observations, Features, or Outcomes </a:t>
            </a:r>
          </a:p>
        </p:txBody>
      </p:sp>
      <p:sp>
        <p:nvSpPr>
          <p:cNvPr id="11" name="AutoShape 10">
            <a:extLst>
              <a:ext uri="{FF2B5EF4-FFF2-40B4-BE49-F238E27FC236}">
                <a16:creationId xmlns:a16="http://schemas.microsoft.com/office/drawing/2014/main" id="{B11B3C31-7E1C-3740-80D2-0E39DBC87455}"/>
              </a:ext>
            </a:extLst>
          </p:cNvPr>
          <p:cNvSpPr>
            <a:spLocks noChangeAspect="1" noChangeArrowheads="1"/>
          </p:cNvSpPr>
          <p:nvPr/>
        </p:nvSpPr>
        <p:spPr bwMode="auto">
          <a:xfrm>
            <a:off x="5943600" y="3276600"/>
            <a:ext cx="2848062" cy="2848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2C95D935-7E32-0248-9C96-D2277A04C0BE}"/>
              </a:ext>
            </a:extLst>
          </p:cNvPr>
          <p:cNvPicPr>
            <a:picLocks noChangeAspect="1"/>
          </p:cNvPicPr>
          <p:nvPr/>
        </p:nvPicPr>
        <p:blipFill>
          <a:blip r:embed="rId6"/>
          <a:stretch>
            <a:fillRect/>
          </a:stretch>
        </p:blipFill>
        <p:spPr>
          <a:xfrm>
            <a:off x="7317646" y="3479702"/>
            <a:ext cx="2948031" cy="1116678"/>
          </a:xfrm>
          <a:prstGeom prst="rect">
            <a:avLst/>
          </a:prstGeom>
        </p:spPr>
      </p:pic>
      <p:sp>
        <p:nvSpPr>
          <p:cNvPr id="18" name="Rectangle 17">
            <a:extLst>
              <a:ext uri="{FF2B5EF4-FFF2-40B4-BE49-F238E27FC236}">
                <a16:creationId xmlns:a16="http://schemas.microsoft.com/office/drawing/2014/main" id="{D43E998F-9BD5-9146-B72E-BB487946167E}"/>
              </a:ext>
            </a:extLst>
          </p:cNvPr>
          <p:cNvSpPr/>
          <p:nvPr/>
        </p:nvSpPr>
        <p:spPr>
          <a:xfrm>
            <a:off x="7267662" y="4546186"/>
            <a:ext cx="2647904" cy="369332"/>
          </a:xfrm>
          <a:prstGeom prst="rect">
            <a:avLst/>
          </a:prstGeom>
        </p:spPr>
        <p:txBody>
          <a:bodyPr wrap="none">
            <a:spAutoFit/>
          </a:bodyPr>
          <a:lstStyle/>
          <a:p>
            <a:r>
              <a:rPr lang="en-US" dirty="0">
                <a:solidFill>
                  <a:schemeClr val="accent2">
                    <a:lumMod val="75000"/>
                  </a:schemeClr>
                </a:solidFill>
              </a:rPr>
              <a:t>https://</a:t>
            </a:r>
            <a:r>
              <a:rPr lang="en-US" dirty="0" err="1">
                <a:solidFill>
                  <a:schemeClr val="accent2">
                    <a:lumMod val="75000"/>
                  </a:schemeClr>
                </a:solidFill>
              </a:rPr>
              <a:t>www.quandl.com</a:t>
            </a:r>
            <a:r>
              <a:rPr lang="en-US" dirty="0">
                <a:solidFill>
                  <a:schemeClr val="accent2">
                    <a:lumMod val="75000"/>
                  </a:schemeClr>
                </a:solidFill>
              </a:rPr>
              <a:t>/</a:t>
            </a:r>
          </a:p>
        </p:txBody>
      </p:sp>
    </p:spTree>
    <p:extLst>
      <p:ext uri="{BB962C8B-B14F-4D97-AF65-F5344CB8AC3E}">
        <p14:creationId xmlns:p14="http://schemas.microsoft.com/office/powerpoint/2010/main" val="4198107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EDB657-8458-5248-ADCD-9B13A4700279}"/>
              </a:ext>
            </a:extLst>
          </p:cNvPr>
          <p:cNvPicPr>
            <a:picLocks noChangeAspect="1"/>
          </p:cNvPicPr>
          <p:nvPr/>
        </p:nvPicPr>
        <p:blipFill>
          <a:blip r:embed="rId2"/>
          <a:stretch>
            <a:fillRect/>
          </a:stretch>
        </p:blipFill>
        <p:spPr>
          <a:xfrm>
            <a:off x="1428750" y="127000"/>
            <a:ext cx="9334500" cy="6604000"/>
          </a:xfrm>
          <a:prstGeom prst="rect">
            <a:avLst/>
          </a:prstGeom>
        </p:spPr>
      </p:pic>
    </p:spTree>
    <p:extLst>
      <p:ext uri="{BB962C8B-B14F-4D97-AF65-F5344CB8AC3E}">
        <p14:creationId xmlns:p14="http://schemas.microsoft.com/office/powerpoint/2010/main" val="4020398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F394-5DF2-9440-9C38-D04793F8E0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BD6BFF-88B0-CC47-A933-540EE953E98A}"/>
              </a:ext>
            </a:extLst>
          </p:cNvPr>
          <p:cNvSpPr>
            <a:spLocks noGrp="1"/>
          </p:cNvSpPr>
          <p:nvPr>
            <p:ph idx="1"/>
          </p:nvPr>
        </p:nvSpPr>
        <p:spPr/>
        <p:txBody>
          <a:bodyPr/>
          <a:lstStyle/>
          <a:p>
            <a:r>
              <a:rPr lang="en-US" dirty="0"/>
              <a:t>Cool examples</a:t>
            </a:r>
          </a:p>
        </p:txBody>
      </p:sp>
    </p:spTree>
    <p:extLst>
      <p:ext uri="{BB962C8B-B14F-4D97-AF65-F5344CB8AC3E}">
        <p14:creationId xmlns:p14="http://schemas.microsoft.com/office/powerpoint/2010/main" val="1975886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E8F6-CE3B-244E-933F-FD0FBE8F4C03}"/>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F32A1661-5725-4A4F-8A1A-2D107EFAFAB2}"/>
              </a:ext>
            </a:extLst>
          </p:cNvPr>
          <p:cNvPicPr>
            <a:picLocks noGrp="1" noChangeAspect="1"/>
          </p:cNvPicPr>
          <p:nvPr>
            <p:ph idx="1"/>
          </p:nvPr>
        </p:nvPicPr>
        <p:blipFill>
          <a:blip r:embed="rId3"/>
          <a:stretch>
            <a:fillRect/>
          </a:stretch>
        </p:blipFill>
        <p:spPr>
          <a:xfrm>
            <a:off x="838200" y="2075771"/>
            <a:ext cx="10515600" cy="3851046"/>
          </a:xfrm>
        </p:spPr>
      </p:pic>
    </p:spTree>
    <p:extLst>
      <p:ext uri="{BB962C8B-B14F-4D97-AF65-F5344CB8AC3E}">
        <p14:creationId xmlns:p14="http://schemas.microsoft.com/office/powerpoint/2010/main" val="772389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E220C-26F7-DC4F-9A55-D6AD3C03FE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578A4EA-FB61-5C49-966A-EC4B06EA7F9D}"/>
              </a:ext>
            </a:extLst>
          </p:cNvPr>
          <p:cNvPicPr>
            <a:picLocks noGrp="1" noChangeAspect="1"/>
          </p:cNvPicPr>
          <p:nvPr>
            <p:ph idx="1"/>
          </p:nvPr>
        </p:nvPicPr>
        <p:blipFill>
          <a:blip r:embed="rId2"/>
          <a:stretch>
            <a:fillRect/>
          </a:stretch>
        </p:blipFill>
        <p:spPr>
          <a:xfrm>
            <a:off x="2832496" y="1825625"/>
            <a:ext cx="6527007" cy="4351338"/>
          </a:xfrm>
        </p:spPr>
      </p:pic>
    </p:spTree>
    <p:extLst>
      <p:ext uri="{BB962C8B-B14F-4D97-AF65-F5344CB8AC3E}">
        <p14:creationId xmlns:p14="http://schemas.microsoft.com/office/powerpoint/2010/main" val="2733014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4C63-C979-F34E-92C1-24E1D9B37C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34B215E-33F2-C34F-ADCC-5B4A3CABF313}"/>
              </a:ext>
            </a:extLst>
          </p:cNvPr>
          <p:cNvPicPr>
            <a:picLocks noGrp="1" noChangeAspect="1"/>
          </p:cNvPicPr>
          <p:nvPr>
            <p:ph idx="1"/>
          </p:nvPr>
        </p:nvPicPr>
        <p:blipFill>
          <a:blip r:embed="rId2"/>
          <a:stretch>
            <a:fillRect/>
          </a:stretch>
        </p:blipFill>
        <p:spPr>
          <a:xfrm>
            <a:off x="2788983" y="1825625"/>
            <a:ext cx="6614033" cy="4351338"/>
          </a:xfrm>
        </p:spPr>
      </p:pic>
    </p:spTree>
    <p:extLst>
      <p:ext uri="{BB962C8B-B14F-4D97-AF65-F5344CB8AC3E}">
        <p14:creationId xmlns:p14="http://schemas.microsoft.com/office/powerpoint/2010/main" val="2810596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EF5D5CD-5283-A043-B99B-ED90741C45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0256" y="0"/>
            <a:ext cx="9381744" cy="6858000"/>
          </a:xfrm>
          <a:prstGeom prst="rect">
            <a:avLst/>
          </a:prstGeom>
        </p:spPr>
      </p:pic>
      <p:sp>
        <p:nvSpPr>
          <p:cNvPr id="5" name="TextBox 4">
            <a:extLst>
              <a:ext uri="{FF2B5EF4-FFF2-40B4-BE49-F238E27FC236}">
                <a16:creationId xmlns:a16="http://schemas.microsoft.com/office/drawing/2014/main" id="{ECC03756-9512-BA4B-9DF5-3B8C09AAE229}"/>
              </a:ext>
            </a:extLst>
          </p:cNvPr>
          <p:cNvSpPr txBox="1"/>
          <p:nvPr/>
        </p:nvSpPr>
        <p:spPr>
          <a:xfrm>
            <a:off x="481914" y="284205"/>
            <a:ext cx="1891800" cy="1384995"/>
          </a:xfrm>
          <a:prstGeom prst="rect">
            <a:avLst/>
          </a:prstGeom>
          <a:noFill/>
        </p:spPr>
        <p:txBody>
          <a:bodyPr wrap="none" rtlCol="0">
            <a:spAutoFit/>
          </a:bodyPr>
          <a:lstStyle/>
          <a:p>
            <a:r>
              <a:rPr lang="en-US" sz="2800" dirty="0"/>
              <a:t>Generative</a:t>
            </a:r>
          </a:p>
          <a:p>
            <a:r>
              <a:rPr lang="en-US" sz="2800" dirty="0"/>
              <a:t>Adversarial </a:t>
            </a:r>
          </a:p>
          <a:p>
            <a:r>
              <a:rPr lang="en-US" sz="2800" dirty="0"/>
              <a:t>Networks</a:t>
            </a:r>
          </a:p>
        </p:txBody>
      </p:sp>
    </p:spTree>
    <p:extLst>
      <p:ext uri="{BB962C8B-B14F-4D97-AF65-F5344CB8AC3E}">
        <p14:creationId xmlns:p14="http://schemas.microsoft.com/office/powerpoint/2010/main" val="985193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A64-048B-EB4B-A744-EE6AD72BD44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5F2B25C-2C4A-D549-9491-A92AE244BEB6}"/>
              </a:ext>
            </a:extLst>
          </p:cNvPr>
          <p:cNvPicPr>
            <a:picLocks noChangeAspect="1"/>
          </p:cNvPicPr>
          <p:nvPr/>
        </p:nvPicPr>
        <p:blipFill>
          <a:blip r:embed="rId3"/>
          <a:stretch>
            <a:fillRect/>
          </a:stretch>
        </p:blipFill>
        <p:spPr>
          <a:xfrm>
            <a:off x="0" y="2209735"/>
            <a:ext cx="12192000" cy="4119050"/>
          </a:xfrm>
          <a:prstGeom prst="rect">
            <a:avLst/>
          </a:prstGeom>
        </p:spPr>
      </p:pic>
    </p:spTree>
    <p:extLst>
      <p:ext uri="{BB962C8B-B14F-4D97-AF65-F5344CB8AC3E}">
        <p14:creationId xmlns:p14="http://schemas.microsoft.com/office/powerpoint/2010/main" val="1622540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9CE3-E0A0-E747-A4E3-B450CE1C4855}"/>
              </a:ext>
            </a:extLst>
          </p:cNvPr>
          <p:cNvSpPr>
            <a:spLocks noGrp="1"/>
          </p:cNvSpPr>
          <p:nvPr>
            <p:ph type="title"/>
          </p:nvPr>
        </p:nvSpPr>
        <p:spPr/>
        <p:txBody>
          <a:bodyPr anchor="t"/>
          <a:lstStyle/>
          <a:p>
            <a:r>
              <a:rPr lang="en-US" dirty="0"/>
              <a:t>Regression, Classification, and Clustering</a:t>
            </a:r>
          </a:p>
        </p:txBody>
      </p:sp>
      <p:pic>
        <p:nvPicPr>
          <p:cNvPr id="5" name="Picture 4">
            <a:extLst>
              <a:ext uri="{FF2B5EF4-FFF2-40B4-BE49-F238E27FC236}">
                <a16:creationId xmlns:a16="http://schemas.microsoft.com/office/drawing/2014/main" id="{13D55C79-27AF-1E41-A444-60B7E5212CD7}"/>
              </a:ext>
            </a:extLst>
          </p:cNvPr>
          <p:cNvPicPr>
            <a:picLocks noChangeAspect="1"/>
          </p:cNvPicPr>
          <p:nvPr/>
        </p:nvPicPr>
        <p:blipFill>
          <a:blip r:embed="rId2"/>
          <a:stretch>
            <a:fillRect/>
          </a:stretch>
        </p:blipFill>
        <p:spPr>
          <a:xfrm>
            <a:off x="0" y="1165596"/>
            <a:ext cx="4221595" cy="5003371"/>
          </a:xfrm>
          <a:prstGeom prst="rect">
            <a:avLst/>
          </a:prstGeom>
        </p:spPr>
      </p:pic>
      <p:pic>
        <p:nvPicPr>
          <p:cNvPr id="7" name="Picture 6">
            <a:extLst>
              <a:ext uri="{FF2B5EF4-FFF2-40B4-BE49-F238E27FC236}">
                <a16:creationId xmlns:a16="http://schemas.microsoft.com/office/drawing/2014/main" id="{31174E83-9F3F-5141-9542-D6B34CCE22C3}"/>
              </a:ext>
            </a:extLst>
          </p:cNvPr>
          <p:cNvPicPr>
            <a:picLocks noChangeAspect="1"/>
          </p:cNvPicPr>
          <p:nvPr/>
        </p:nvPicPr>
        <p:blipFill>
          <a:blip r:embed="rId3"/>
          <a:stretch>
            <a:fillRect/>
          </a:stretch>
        </p:blipFill>
        <p:spPr>
          <a:xfrm>
            <a:off x="4350075" y="1165596"/>
            <a:ext cx="4102100" cy="5041900"/>
          </a:xfrm>
          <a:prstGeom prst="rect">
            <a:avLst/>
          </a:prstGeom>
        </p:spPr>
      </p:pic>
      <p:pic>
        <p:nvPicPr>
          <p:cNvPr id="9" name="Picture 8">
            <a:extLst>
              <a:ext uri="{FF2B5EF4-FFF2-40B4-BE49-F238E27FC236}">
                <a16:creationId xmlns:a16="http://schemas.microsoft.com/office/drawing/2014/main" id="{5C5B3A79-D60F-7246-8343-CD05AD45DC7D}"/>
              </a:ext>
            </a:extLst>
          </p:cNvPr>
          <p:cNvPicPr>
            <a:picLocks noChangeAspect="1"/>
          </p:cNvPicPr>
          <p:nvPr/>
        </p:nvPicPr>
        <p:blipFill>
          <a:blip r:embed="rId4"/>
          <a:stretch>
            <a:fillRect/>
          </a:stretch>
        </p:blipFill>
        <p:spPr>
          <a:xfrm>
            <a:off x="8580655" y="2364737"/>
            <a:ext cx="3611345" cy="2605088"/>
          </a:xfrm>
          <a:prstGeom prst="rect">
            <a:avLst/>
          </a:prstGeom>
        </p:spPr>
      </p:pic>
      <p:sp>
        <p:nvSpPr>
          <p:cNvPr id="10" name="TextBox 9">
            <a:extLst>
              <a:ext uri="{FF2B5EF4-FFF2-40B4-BE49-F238E27FC236}">
                <a16:creationId xmlns:a16="http://schemas.microsoft.com/office/drawing/2014/main" id="{10E082E3-2E00-7747-924C-788096B78B32}"/>
              </a:ext>
            </a:extLst>
          </p:cNvPr>
          <p:cNvSpPr txBox="1"/>
          <p:nvPr/>
        </p:nvSpPr>
        <p:spPr>
          <a:xfrm>
            <a:off x="915886" y="6168967"/>
            <a:ext cx="2389821" cy="369332"/>
          </a:xfrm>
          <a:prstGeom prst="rect">
            <a:avLst/>
          </a:prstGeom>
          <a:noFill/>
        </p:spPr>
        <p:txBody>
          <a:bodyPr wrap="none" rtlCol="0">
            <a:spAutoFit/>
          </a:bodyPr>
          <a:lstStyle/>
          <a:p>
            <a:r>
              <a:rPr lang="en-US" dirty="0">
                <a:solidFill>
                  <a:schemeClr val="accent5">
                    <a:lumMod val="75000"/>
                  </a:schemeClr>
                </a:solidFill>
              </a:rPr>
              <a:t>Continuous Paired Data</a:t>
            </a:r>
          </a:p>
        </p:txBody>
      </p:sp>
      <p:sp>
        <p:nvSpPr>
          <p:cNvPr id="13" name="TextBox 12">
            <a:extLst>
              <a:ext uri="{FF2B5EF4-FFF2-40B4-BE49-F238E27FC236}">
                <a16:creationId xmlns:a16="http://schemas.microsoft.com/office/drawing/2014/main" id="{5A784D35-20C2-CF49-9ABA-FC6822880BCD}"/>
              </a:ext>
            </a:extLst>
          </p:cNvPr>
          <p:cNvSpPr txBox="1"/>
          <p:nvPr/>
        </p:nvSpPr>
        <p:spPr>
          <a:xfrm>
            <a:off x="5466478" y="6123543"/>
            <a:ext cx="1869294" cy="369332"/>
          </a:xfrm>
          <a:prstGeom prst="rect">
            <a:avLst/>
          </a:prstGeom>
          <a:noFill/>
        </p:spPr>
        <p:txBody>
          <a:bodyPr wrap="none" rtlCol="0">
            <a:spAutoFit/>
          </a:bodyPr>
          <a:lstStyle/>
          <a:p>
            <a:r>
              <a:rPr lang="en-US" dirty="0">
                <a:solidFill>
                  <a:schemeClr val="accent5">
                    <a:lumMod val="75000"/>
                  </a:schemeClr>
                </a:solidFill>
              </a:rPr>
              <a:t>Categorical Labels</a:t>
            </a:r>
          </a:p>
        </p:txBody>
      </p:sp>
      <p:sp>
        <p:nvSpPr>
          <p:cNvPr id="14" name="TextBox 13">
            <a:extLst>
              <a:ext uri="{FF2B5EF4-FFF2-40B4-BE49-F238E27FC236}">
                <a16:creationId xmlns:a16="http://schemas.microsoft.com/office/drawing/2014/main" id="{FC0EFCD2-31F4-284C-8C99-12F46AD19F3B}"/>
              </a:ext>
            </a:extLst>
          </p:cNvPr>
          <p:cNvSpPr txBox="1"/>
          <p:nvPr/>
        </p:nvSpPr>
        <p:spPr>
          <a:xfrm>
            <a:off x="9569501" y="6168967"/>
            <a:ext cx="1633652" cy="369332"/>
          </a:xfrm>
          <a:prstGeom prst="rect">
            <a:avLst/>
          </a:prstGeom>
          <a:noFill/>
        </p:spPr>
        <p:txBody>
          <a:bodyPr wrap="none" rtlCol="0">
            <a:spAutoFit/>
          </a:bodyPr>
          <a:lstStyle/>
          <a:p>
            <a:r>
              <a:rPr lang="en-US" dirty="0">
                <a:solidFill>
                  <a:schemeClr val="accent5">
                    <a:lumMod val="75000"/>
                  </a:schemeClr>
                </a:solidFill>
              </a:rPr>
              <a:t>Unlabeled Data</a:t>
            </a:r>
          </a:p>
        </p:txBody>
      </p:sp>
    </p:spTree>
    <p:extLst>
      <p:ext uri="{BB962C8B-B14F-4D97-AF65-F5344CB8AC3E}">
        <p14:creationId xmlns:p14="http://schemas.microsoft.com/office/powerpoint/2010/main" val="4202958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338B-A9C0-944A-9997-FD853E99A4AC}"/>
              </a:ext>
            </a:extLst>
          </p:cNvPr>
          <p:cNvSpPr>
            <a:spLocks noGrp="1"/>
          </p:cNvSpPr>
          <p:nvPr>
            <p:ph type="title"/>
          </p:nvPr>
        </p:nvSpPr>
        <p:spPr/>
        <p:txBody>
          <a:bodyPr/>
          <a:lstStyle/>
          <a:p>
            <a:r>
              <a:rPr lang="en-US" dirty="0"/>
              <a:t>Types of Machine Learning</a:t>
            </a:r>
          </a:p>
        </p:txBody>
      </p:sp>
      <p:pic>
        <p:nvPicPr>
          <p:cNvPr id="5" name="Picture 4">
            <a:extLst>
              <a:ext uri="{FF2B5EF4-FFF2-40B4-BE49-F238E27FC236}">
                <a16:creationId xmlns:a16="http://schemas.microsoft.com/office/drawing/2014/main" id="{D43F77F4-2991-FD4B-A858-C8A0E287C6A4}"/>
              </a:ext>
            </a:extLst>
          </p:cNvPr>
          <p:cNvPicPr>
            <a:picLocks noChangeAspect="1"/>
          </p:cNvPicPr>
          <p:nvPr/>
        </p:nvPicPr>
        <p:blipFill>
          <a:blip r:embed="rId2"/>
          <a:stretch>
            <a:fillRect/>
          </a:stretch>
        </p:blipFill>
        <p:spPr>
          <a:xfrm>
            <a:off x="1702965" y="1811241"/>
            <a:ext cx="8254768" cy="4386397"/>
          </a:xfrm>
          <a:prstGeom prst="rect">
            <a:avLst/>
          </a:prstGeom>
        </p:spPr>
      </p:pic>
    </p:spTree>
    <p:extLst>
      <p:ext uri="{BB962C8B-B14F-4D97-AF65-F5344CB8AC3E}">
        <p14:creationId xmlns:p14="http://schemas.microsoft.com/office/powerpoint/2010/main" val="3271052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3EF6-B102-3C4C-B55C-B442C97CB629}"/>
              </a:ext>
            </a:extLst>
          </p:cNvPr>
          <p:cNvSpPr>
            <a:spLocks noGrp="1"/>
          </p:cNvSpPr>
          <p:nvPr>
            <p:ph type="title"/>
          </p:nvPr>
        </p:nvSpPr>
        <p:spPr/>
        <p:txBody>
          <a:bodyPr/>
          <a:lstStyle/>
          <a:p>
            <a:r>
              <a:rPr lang="en-US" dirty="0"/>
              <a:t>How do I know what type of learning is best?</a:t>
            </a:r>
          </a:p>
        </p:txBody>
      </p:sp>
      <p:pic>
        <p:nvPicPr>
          <p:cNvPr id="4" name="Content Placeholder 3">
            <a:extLst>
              <a:ext uri="{FF2B5EF4-FFF2-40B4-BE49-F238E27FC236}">
                <a16:creationId xmlns:a16="http://schemas.microsoft.com/office/drawing/2014/main" id="{A82F1DF5-F6D1-0749-BFFE-831F1CA7D825}"/>
              </a:ext>
            </a:extLst>
          </p:cNvPr>
          <p:cNvPicPr>
            <a:picLocks noGrp="1" noChangeAspect="1"/>
          </p:cNvPicPr>
          <p:nvPr>
            <p:ph idx="1"/>
          </p:nvPr>
        </p:nvPicPr>
        <p:blipFill>
          <a:blip r:embed="rId3"/>
          <a:stretch>
            <a:fillRect/>
          </a:stretch>
        </p:blipFill>
        <p:spPr>
          <a:xfrm>
            <a:off x="2170520" y="1825625"/>
            <a:ext cx="7850960" cy="4351338"/>
          </a:xfrm>
          <a:prstGeom prst="rect">
            <a:avLst/>
          </a:prstGeom>
        </p:spPr>
      </p:pic>
    </p:spTree>
    <p:extLst>
      <p:ext uri="{BB962C8B-B14F-4D97-AF65-F5344CB8AC3E}">
        <p14:creationId xmlns:p14="http://schemas.microsoft.com/office/powerpoint/2010/main" val="4108564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B5B5-74C3-5B41-8F81-6D1EE6D664ED}"/>
              </a:ext>
            </a:extLst>
          </p:cNvPr>
          <p:cNvSpPr>
            <a:spLocks noGrp="1"/>
          </p:cNvSpPr>
          <p:nvPr>
            <p:ph type="title"/>
          </p:nvPr>
        </p:nvSpPr>
        <p:spPr/>
        <p:txBody>
          <a:bodyPr/>
          <a:lstStyle/>
          <a:p>
            <a:r>
              <a:rPr lang="en-US" dirty="0"/>
              <a:t>Autism screening in Children</a:t>
            </a:r>
          </a:p>
        </p:txBody>
      </p:sp>
      <p:sp>
        <p:nvSpPr>
          <p:cNvPr id="3" name="Content Placeholder 2">
            <a:extLst>
              <a:ext uri="{FF2B5EF4-FFF2-40B4-BE49-F238E27FC236}">
                <a16:creationId xmlns:a16="http://schemas.microsoft.com/office/drawing/2014/main" id="{4FD50B42-902C-8646-92E1-172CC827A524}"/>
              </a:ext>
            </a:extLst>
          </p:cNvPr>
          <p:cNvSpPr>
            <a:spLocks noGrp="1"/>
          </p:cNvSpPr>
          <p:nvPr>
            <p:ph idx="1"/>
          </p:nvPr>
        </p:nvSpPr>
        <p:spPr/>
        <p:txBody>
          <a:bodyPr>
            <a:normAutofit/>
          </a:bodyPr>
          <a:lstStyle/>
          <a:p>
            <a:pPr marL="0" indent="0">
              <a:buNone/>
            </a:pPr>
            <a:r>
              <a:rPr lang="en-US" sz="1800" b="1" dirty="0"/>
              <a:t>Brief:</a:t>
            </a:r>
          </a:p>
          <a:p>
            <a:pPr marL="457200" lvl="1" indent="0">
              <a:buNone/>
            </a:pPr>
            <a:r>
              <a:rPr lang="en-US" sz="1400" dirty="0"/>
              <a:t>Autism spectrum disorder (ASD) is associated with life-long healthcare costs. This can be mitigated by early diagnosis. Meanwhile, rate of cases are increasing. Presently, very limited autism datasets associated with clinical or screening are available and most of them are genetic in nature. Hence, we propose a new dataset related to autism screening of adults that contained 20 features to be utilized for further analysis especially in determining influential autistic traits and improving the classification of ASD cases. </a:t>
            </a:r>
          </a:p>
          <a:p>
            <a:pPr marL="0" indent="0">
              <a:buNone/>
            </a:pPr>
            <a:r>
              <a:rPr lang="en-US" sz="1800" b="1" dirty="0"/>
              <a:t>Dataset sourced from UCI ML archive:</a:t>
            </a:r>
          </a:p>
          <a:p>
            <a:pPr marL="457200" lvl="1" indent="0">
              <a:buNone/>
            </a:pPr>
            <a:r>
              <a:rPr lang="en-US" sz="1800" dirty="0">
                <a:hlinkClick r:id="rId2"/>
              </a:rPr>
              <a:t>https://archive.ics.uci.edu/ml/datasets/Autistic+Spectrum+Disorder+Screening+Data+for+Children++#</a:t>
            </a:r>
            <a:endParaRPr lang="en-US" sz="1800" dirty="0"/>
          </a:p>
          <a:p>
            <a:pPr marL="0" indent="0">
              <a:buNone/>
            </a:pPr>
            <a:r>
              <a:rPr lang="en-US" sz="1800" b="1" dirty="0"/>
              <a:t>Relevant Papers:</a:t>
            </a:r>
            <a:endParaRPr lang="en-US" sz="1800" dirty="0"/>
          </a:p>
          <a:p>
            <a:pPr marL="342900" indent="-342900">
              <a:buFont typeface="+mj-lt"/>
              <a:buAutoNum type="arabicPeriod"/>
            </a:pPr>
            <a:r>
              <a:rPr lang="en-US" sz="1800" dirty="0" err="1"/>
              <a:t>Thabtah</a:t>
            </a:r>
            <a:r>
              <a:rPr lang="en-US" sz="1800" dirty="0"/>
              <a:t>, F. (2017). Autism Spectrum Disorder Screening: Machine Learning Adaptation and DSM-5 Fulfillment. Proceedings of the 1st International Conference on Medical and Health Informatics 2017, pp.1-6. Taichung City, Taiwan, ACM.</a:t>
            </a:r>
          </a:p>
          <a:p>
            <a:pPr marL="342900" indent="-342900">
              <a:buFont typeface="+mj-lt"/>
              <a:buAutoNum type="arabicPeriod"/>
            </a:pPr>
            <a:r>
              <a:rPr lang="en-US" sz="1800" dirty="0" err="1"/>
              <a:t>Thabtah</a:t>
            </a:r>
            <a:r>
              <a:rPr lang="en-US" sz="1800" dirty="0"/>
              <a:t>, F. (2017). </a:t>
            </a:r>
            <a:r>
              <a:rPr lang="en-US" sz="1800" dirty="0" err="1"/>
              <a:t>ASDTests</a:t>
            </a:r>
            <a:r>
              <a:rPr lang="en-US" sz="1800" dirty="0"/>
              <a:t>. A mobile app for ASD screening. </a:t>
            </a:r>
            <a:r>
              <a:rPr lang="en-US" sz="1800" dirty="0" err="1"/>
              <a:t>www.asdtests.com</a:t>
            </a:r>
            <a:r>
              <a:rPr lang="en-US" sz="1800" dirty="0"/>
              <a:t> [accessed December 20th, 2017].</a:t>
            </a:r>
          </a:p>
          <a:p>
            <a:pPr marL="342900" indent="-342900">
              <a:buFont typeface="+mj-lt"/>
              <a:buAutoNum type="arabicPeriod"/>
            </a:pPr>
            <a:r>
              <a:rPr lang="en-US" sz="1800" dirty="0" err="1"/>
              <a:t>Thabtah</a:t>
            </a:r>
            <a:r>
              <a:rPr lang="en-US" sz="1800" dirty="0"/>
              <a:t>, F. (2017). Machine Learning in Autistic Spectrum Disorder </a:t>
            </a:r>
            <a:r>
              <a:rPr lang="en-US" sz="1800" dirty="0" err="1"/>
              <a:t>Behavioural</a:t>
            </a:r>
            <a:r>
              <a:rPr lang="en-US" sz="1800" dirty="0"/>
              <a:t> Research: A Review. To Appear in Informatics for Health and Social Care Journal. December, 2017 (in press)</a:t>
            </a:r>
          </a:p>
        </p:txBody>
      </p:sp>
    </p:spTree>
    <p:extLst>
      <p:ext uri="{BB962C8B-B14F-4D97-AF65-F5344CB8AC3E}">
        <p14:creationId xmlns:p14="http://schemas.microsoft.com/office/powerpoint/2010/main" val="215459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8272-1062-0844-846B-5362F8BD06FD}"/>
              </a:ext>
            </a:extLst>
          </p:cNvPr>
          <p:cNvSpPr>
            <a:spLocks noGrp="1"/>
          </p:cNvSpPr>
          <p:nvPr>
            <p:ph type="title"/>
          </p:nvPr>
        </p:nvSpPr>
        <p:spPr/>
        <p:txBody>
          <a:bodyPr anchor="t"/>
          <a:lstStyle/>
          <a:p>
            <a:r>
              <a:rPr lang="en-US" dirty="0"/>
              <a:t>Data description distributed along with data</a:t>
            </a:r>
          </a:p>
        </p:txBody>
      </p:sp>
      <p:sp>
        <p:nvSpPr>
          <p:cNvPr id="4" name="Rectangle 3">
            <a:extLst>
              <a:ext uri="{FF2B5EF4-FFF2-40B4-BE49-F238E27FC236}">
                <a16:creationId xmlns:a16="http://schemas.microsoft.com/office/drawing/2014/main" id="{F6CEC6FF-5FF0-4B42-ACD6-66104EE9D51E}"/>
              </a:ext>
            </a:extLst>
          </p:cNvPr>
          <p:cNvSpPr/>
          <p:nvPr/>
        </p:nvSpPr>
        <p:spPr>
          <a:xfrm>
            <a:off x="838200" y="1690688"/>
            <a:ext cx="10814330" cy="3945247"/>
          </a:xfrm>
          <a:prstGeom prst="rect">
            <a:avLst/>
          </a:prstGeom>
        </p:spPr>
        <p:txBody>
          <a:bodyPr wrap="square">
            <a:spAutoFit/>
          </a:bodyPr>
          <a:lstStyle/>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Task: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Classification</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Attribute Type: </a:t>
            </a:r>
            <a:r>
              <a:rPr lang="en-NZ" dirty="0">
                <a:highlight>
                  <a:srgbClr val="FFFF00"/>
                </a:highlight>
                <a:latin typeface="Times New Roman" panose="02020603050405020304" pitchFamily="18" charset="0"/>
                <a:ea typeface="Calibri" panose="020F0502020204030204" pitchFamily="34" charset="0"/>
                <a:cs typeface="Arial" panose="020B0604020202020204" pitchFamily="34" charset="0"/>
              </a:rPr>
              <a:t>Categorical, continuous and binary </a:t>
            </a:r>
            <a:r>
              <a:rPr lang="en-NZ" dirty="0">
                <a:latin typeface="Times New Roman" panose="02020603050405020304" pitchFamily="18" charset="0"/>
                <a:ea typeface="Calibri" panose="020F0502020204030204" pitchFamily="34" charset="0"/>
                <a:cs typeface="Arial" panose="020B0604020202020204" pitchFamily="34"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Area: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Medical, health and social science</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Format Type: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Non-Matrix</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Does your data set contain missing values?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Yes</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Number of Instances (records in your data set):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292</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Number of Attributes (fields within each record):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2</a:t>
            </a:r>
            <a:r>
              <a:rPr lang="en-NZ" sz="2400" dirty="0">
                <a:latin typeface="Times New Roman" panose="02020603050405020304" pitchFamily="18" charset="0"/>
                <a:ea typeface="Calibri" panose="020F0502020204030204" pitchFamily="34" charset="0"/>
                <a:cs typeface="Arial" panose="020B0604020202020204" pitchFamily="34" charset="0"/>
              </a:rPr>
              <a:t>1</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Relevant Information: </a:t>
            </a:r>
            <a:r>
              <a:rPr lang="en-NZ" dirty="0">
                <a:highlight>
                  <a:srgbClr val="FFFF00"/>
                </a:highlight>
                <a:latin typeface="Times New Roman" panose="02020603050405020304" pitchFamily="18" charset="0"/>
                <a:ea typeface="Calibri" panose="020F0502020204030204" pitchFamily="34" charset="0"/>
                <a:cs typeface="Arial" panose="020B0604020202020204" pitchFamily="34" charset="0"/>
              </a:rPr>
              <a:t>For Further information about the attributes/feature see below table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42371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TotalTime>
  <Words>2181</Words>
  <Application>Microsoft Macintosh PowerPoint</Application>
  <PresentationFormat>Widescreen</PresentationFormat>
  <Paragraphs>305</Paragraphs>
  <Slides>46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Times New Roman</vt:lpstr>
      <vt:lpstr>Office Theme</vt:lpstr>
      <vt:lpstr>ML for Biomedicine</vt:lpstr>
      <vt:lpstr>Distinguishing Data, Information, and Knowledge</vt:lpstr>
      <vt:lpstr>What is data?</vt:lpstr>
      <vt:lpstr>Fantastic Data and where to find them </vt:lpstr>
      <vt:lpstr>Regression, Classification, and Clustering</vt:lpstr>
      <vt:lpstr>Types of Machine Learning</vt:lpstr>
      <vt:lpstr>How do I know what type of learning is best?</vt:lpstr>
      <vt:lpstr>Autism screening in Children</vt:lpstr>
      <vt:lpstr>Data description distributed along with data</vt:lpstr>
      <vt:lpstr>Data description distributed along with data</vt:lpstr>
      <vt:lpstr>Weka for EDA</vt:lpstr>
      <vt:lpstr>Weka for EDA</vt:lpstr>
      <vt:lpstr>Weka for EDA</vt:lpstr>
      <vt:lpstr>Weka for EDA</vt:lpstr>
      <vt:lpstr>Weka for EDA</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PowerPoint Presentation</vt:lpstr>
      <vt:lpstr>PowerPoint Presentation</vt:lpstr>
      <vt:lpstr>PowerPoint Presentation</vt:lpstr>
      <vt:lpstr>Hypothesis Generation vs Hypothesis Testing</vt:lpstr>
      <vt:lpstr>PowerPoint Presentation</vt:lpstr>
      <vt:lpstr>Getting to know your data</vt:lpstr>
      <vt:lpstr>On P-values</vt:lpstr>
      <vt:lpstr>Hypothesis test and Significance test</vt:lpstr>
      <vt:lpstr>Contradictory Instructions</vt:lpstr>
      <vt:lpstr>P-values are not linear</vt:lpstr>
      <vt:lpstr>Story telling and P-hacking</vt:lpstr>
      <vt:lpstr>PowerPoint Presentation</vt:lpstr>
      <vt:lpstr>PowerPoint Presentation</vt:lpstr>
      <vt:lpstr>EDA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Montemayor, Daniel</dc:creator>
  <cp:lastModifiedBy>Montemayor, Daniel</cp:lastModifiedBy>
  <cp:revision>66</cp:revision>
  <dcterms:created xsi:type="dcterms:W3CDTF">2020-01-28T14:23:16Z</dcterms:created>
  <dcterms:modified xsi:type="dcterms:W3CDTF">2021-06-22T21:13:38Z</dcterms:modified>
</cp:coreProperties>
</file>